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</p:sldIdLst>
  <p:sldSz cx="18288000" cy="10287000"/>
  <p:notesSz cx="6858000" cy="9144000"/>
  <p:embeddedFontLst>
    <p:embeddedFont>
      <p:font typeface="Montserrat" panose="00000500000000000000" pitchFamily="2" charset="-52"/>
      <p:regular r:id="rId12"/>
    </p:embeddedFont>
    <p:embeddedFont>
      <p:font typeface="Montserrat Bold" panose="020B0604020202020204" charset="-52"/>
      <p:regular r:id="rId13"/>
    </p:embeddedFont>
    <p:embeddedFont>
      <p:font typeface="Montserrat Bold Italics" panose="020B0604020202020204" charset="-52"/>
      <p:regular r:id="rId14"/>
    </p:embeddedFont>
    <p:embeddedFont>
      <p:font typeface="Montserrat Ultra-Bold" panose="020B0604020202020204" charset="-52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25" b="-1489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86207" y="3780536"/>
            <a:ext cx="14619134" cy="2923346"/>
            <a:chOff x="0" y="0"/>
            <a:chExt cx="19492179" cy="3897795"/>
          </a:xfrm>
        </p:grpSpPr>
        <p:sp>
          <p:nvSpPr>
            <p:cNvPr id="4" name="TextBox 4"/>
            <p:cNvSpPr txBox="1"/>
            <p:nvPr/>
          </p:nvSpPr>
          <p:spPr>
            <a:xfrm>
              <a:off x="0" y="200025"/>
              <a:ext cx="18820780" cy="1903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468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71399" y="3299851"/>
              <a:ext cx="18820780" cy="597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37266" y="2669238"/>
            <a:ext cx="16317018" cy="53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68"/>
              </a:lnSpc>
            </a:pPr>
            <a:r>
              <a:rPr lang="en-US" sz="10364" b="1" spc="248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УЧЕБНО-МЕТОДИЧЕСКИЙ КОМПЛЕКС</a:t>
            </a:r>
          </a:p>
          <a:p>
            <a:pPr algn="ctr">
              <a:lnSpc>
                <a:spcPts val="10468"/>
              </a:lnSpc>
              <a:spcBef>
                <a:spcPct val="0"/>
              </a:spcBef>
            </a:pPr>
            <a:endParaRPr lang="en-US" sz="10364" b="1" spc="248">
              <a:solidFill>
                <a:srgbClr val="FFFFFF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9D1B8F-003F-FE68-0692-1516A7D87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98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86207" y="2133577"/>
            <a:ext cx="14115585" cy="1201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7999" b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СТРУКТУРА УМК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78228" y="3343880"/>
            <a:ext cx="4050843" cy="1546947"/>
            <a:chOff x="0" y="0"/>
            <a:chExt cx="5401123" cy="2062596"/>
          </a:xfrm>
        </p:grpSpPr>
        <p:sp>
          <p:nvSpPr>
            <p:cNvPr id="5" name="TextBox 5"/>
            <p:cNvSpPr txBox="1"/>
            <p:nvPr/>
          </p:nvSpPr>
          <p:spPr>
            <a:xfrm>
              <a:off x="0" y="1353998"/>
              <a:ext cx="5401123" cy="7085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70"/>
                </a:lnSpc>
              </a:pPr>
              <a:r>
                <a:rPr lang="en-US" sz="3264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Титульный лист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4821279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00"/>
                </a:lnSpc>
              </a:pPr>
              <a:r>
                <a:rPr lang="en-US" sz="7000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75435" y="5632664"/>
            <a:ext cx="6202372" cy="4369713"/>
            <a:chOff x="0" y="-9525"/>
            <a:chExt cx="8269829" cy="5826284"/>
          </a:xfrm>
        </p:grpSpPr>
        <p:sp>
          <p:nvSpPr>
            <p:cNvPr id="8" name="TextBox 8"/>
            <p:cNvSpPr txBox="1"/>
            <p:nvPr/>
          </p:nvSpPr>
          <p:spPr>
            <a:xfrm>
              <a:off x="0" y="1353999"/>
              <a:ext cx="8269829" cy="44627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70"/>
                </a:lnSpc>
              </a:pP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Пояснительная</a:t>
              </a:r>
              <a:r>
                <a:rPr lang="en-US" sz="3264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записка</a:t>
              </a:r>
              <a:r>
                <a:rPr lang="en-US" sz="326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  <a:p>
              <a:pPr algn="ctr">
                <a:lnSpc>
                  <a:spcPts val="3170"/>
                </a:lnSpc>
              </a:pP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Отличительные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особенности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УМК </a:t>
              </a:r>
              <a:endParaRPr lang="ru-RU" sz="2264" b="1" i="1" dirty="0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endParaRPr>
            </a:p>
            <a:p>
              <a:pPr algn="ctr">
                <a:lnSpc>
                  <a:spcPts val="3170"/>
                </a:lnSpc>
              </a:pPr>
              <a:r>
                <a:rPr lang="ru-RU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(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на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какое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количество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учебных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часов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рассчитан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,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какие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формы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организации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учебных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занятий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,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текущей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,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промежуточной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и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итоговой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аттестации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 </a:t>
              </a:r>
              <a:r>
                <a:rPr lang="en-US" sz="2264" b="1" i="1" dirty="0" err="1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предусмотрены</a:t>
              </a:r>
              <a:r>
                <a:rPr lang="en-US" sz="2264" b="1" i="1" dirty="0">
                  <a:solidFill>
                    <a:srgbClr val="FFFFFF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)</a:t>
              </a:r>
            </a:p>
            <a:p>
              <a:pPr algn="l">
                <a:lnSpc>
                  <a:spcPts val="2330"/>
                </a:lnSpc>
              </a:pPr>
              <a:endParaRPr lang="en-US" sz="2264" b="1" i="1" dirty="0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5858896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00"/>
                </a:lnSpc>
              </a:pPr>
              <a:r>
                <a:rPr lang="en-US" sz="7000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657302" y="3343880"/>
            <a:ext cx="3615959" cy="2157816"/>
            <a:chOff x="0" y="0"/>
            <a:chExt cx="4821279" cy="287708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1353998"/>
              <a:ext cx="4821279" cy="15230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70"/>
                </a:lnSpc>
              </a:pP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Содержание</a:t>
              </a: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2330"/>
                </a:lnSpc>
              </a:pP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2330"/>
                </a:lnSpc>
              </a:pP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4821279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00"/>
                </a:lnSpc>
              </a:pPr>
              <a:r>
                <a:rPr lang="en-US" sz="7000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877968" y="5649333"/>
            <a:ext cx="3615959" cy="2434041"/>
            <a:chOff x="0" y="0"/>
            <a:chExt cx="4821279" cy="3245388"/>
          </a:xfrm>
        </p:grpSpPr>
        <p:sp>
          <p:nvSpPr>
            <p:cNvPr id="14" name="TextBox 14"/>
            <p:cNvSpPr txBox="1"/>
            <p:nvPr/>
          </p:nvSpPr>
          <p:spPr>
            <a:xfrm>
              <a:off x="0" y="1353998"/>
              <a:ext cx="4821279" cy="1891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70"/>
                </a:lnSpc>
              </a:pP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Теоретический</a:t>
              </a:r>
              <a:r>
                <a:rPr lang="en-US" sz="3264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раздел</a:t>
              </a: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2330"/>
                </a:lnSpc>
              </a:pP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9525"/>
              <a:ext cx="4821279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00"/>
                </a:lnSpc>
              </a:pPr>
              <a:r>
                <a:rPr lang="en-US" sz="7000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685948" y="3205767"/>
            <a:ext cx="3615959" cy="2434041"/>
            <a:chOff x="0" y="0"/>
            <a:chExt cx="4821279" cy="3245388"/>
          </a:xfrm>
        </p:grpSpPr>
        <p:sp>
          <p:nvSpPr>
            <p:cNvPr id="17" name="TextBox 17"/>
            <p:cNvSpPr txBox="1"/>
            <p:nvPr/>
          </p:nvSpPr>
          <p:spPr>
            <a:xfrm>
              <a:off x="0" y="1353998"/>
              <a:ext cx="4821279" cy="1891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70"/>
                </a:lnSpc>
              </a:pP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Практический</a:t>
              </a:r>
              <a:r>
                <a:rPr lang="en-US" sz="3264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раздел</a:t>
              </a: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2330"/>
                </a:lnSpc>
              </a:pP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9525"/>
              <a:ext cx="4821279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00"/>
                </a:lnSpc>
              </a:pPr>
              <a:r>
                <a:rPr lang="en-US" sz="7000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05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773120" y="6013215"/>
            <a:ext cx="3936400" cy="2432955"/>
            <a:chOff x="0" y="0"/>
            <a:chExt cx="5248533" cy="324394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1352550"/>
              <a:ext cx="5248533" cy="1891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570"/>
                </a:lnSpc>
              </a:pPr>
              <a:r>
                <a:rPr lang="en-US" sz="3264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Раздел контроля знаний</a:t>
              </a:r>
            </a:p>
            <a:p>
              <a:pPr algn="just">
                <a:lnSpc>
                  <a:spcPts val="2330"/>
                </a:lnSpc>
              </a:pPr>
              <a:endParaRPr lang="en-US" sz="3264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0"/>
              <a:ext cx="5248533" cy="140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399"/>
                </a:lnSpc>
              </a:pPr>
              <a:r>
                <a:rPr lang="en-US" sz="6999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06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711482" y="3205767"/>
            <a:ext cx="4279729" cy="2434041"/>
            <a:chOff x="0" y="0"/>
            <a:chExt cx="5706305" cy="3245388"/>
          </a:xfrm>
        </p:grpSpPr>
        <p:sp>
          <p:nvSpPr>
            <p:cNvPr id="23" name="TextBox 23"/>
            <p:cNvSpPr txBox="1"/>
            <p:nvPr/>
          </p:nvSpPr>
          <p:spPr>
            <a:xfrm>
              <a:off x="0" y="1353998"/>
              <a:ext cx="5706305" cy="18913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70"/>
                </a:lnSpc>
              </a:pP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Вспомогательный</a:t>
              </a:r>
              <a:r>
                <a:rPr lang="en-US" sz="3264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  <a:r>
                <a:rPr lang="en-US" sz="3264" b="1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раздел</a:t>
              </a: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2330"/>
                </a:lnSpc>
              </a:pPr>
              <a:endParaRPr lang="en-US" sz="3264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5706305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00"/>
                </a:lnSpc>
              </a:pPr>
              <a:r>
                <a:rPr lang="en-US" sz="7000" b="1">
                  <a:solidFill>
                    <a:srgbClr val="FFFFFF">
                      <a:alpha val="49804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07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928874"/>
            <a:ext cx="4131627" cy="2896745"/>
            <a:chOff x="0" y="0"/>
            <a:chExt cx="5508836" cy="3862327"/>
          </a:xfrm>
        </p:grpSpPr>
        <p:sp>
          <p:nvSpPr>
            <p:cNvPr id="3" name="TextBox 3"/>
            <p:cNvSpPr txBox="1"/>
            <p:nvPr/>
          </p:nvSpPr>
          <p:spPr>
            <a:xfrm>
              <a:off x="0" y="1706565"/>
              <a:ext cx="5508836" cy="2155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30"/>
                </a:lnSpc>
              </a:pPr>
              <a:r>
                <a:rPr lang="en-US" sz="3664" b="1">
                  <a:solidFill>
                    <a:srgbClr val="2C453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•теоретический раздел</a:t>
              </a:r>
            </a:p>
            <a:p>
              <a:pPr algn="l">
                <a:lnSpc>
                  <a:spcPts val="2750"/>
                </a:lnSpc>
              </a:pPr>
              <a:endParaRPr lang="en-US" sz="3664" b="1">
                <a:solidFill>
                  <a:srgbClr val="2C453E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96918" y="0"/>
              <a:ext cx="5211918" cy="140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399"/>
                </a:lnSpc>
              </a:pPr>
              <a:r>
                <a:rPr lang="en-US" sz="6999" b="1">
                  <a:solidFill>
                    <a:srgbClr val="2A2C29">
                      <a:alpha val="24706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0327" y="6265042"/>
            <a:ext cx="3983673" cy="3289724"/>
            <a:chOff x="0" y="0"/>
            <a:chExt cx="5311564" cy="4386298"/>
          </a:xfrm>
        </p:grpSpPr>
        <p:sp>
          <p:nvSpPr>
            <p:cNvPr id="6" name="TextBox 6"/>
            <p:cNvSpPr txBox="1"/>
            <p:nvPr/>
          </p:nvSpPr>
          <p:spPr>
            <a:xfrm>
              <a:off x="0" y="1860604"/>
              <a:ext cx="5311564" cy="25256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30"/>
                </a:lnSpc>
                <a:spcBef>
                  <a:spcPct val="0"/>
                </a:spcBef>
              </a:pPr>
              <a:r>
                <a:rPr lang="en-US" sz="3664" b="1" u="none" strike="noStrike">
                  <a:solidFill>
                    <a:srgbClr val="2C453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•практический раздел </a:t>
              </a:r>
            </a:p>
            <a:p>
              <a:pPr marL="0" lvl="0" indent="0" algn="ctr">
                <a:lnSpc>
                  <a:spcPts val="5130"/>
                </a:lnSpc>
                <a:spcBef>
                  <a:spcPct val="0"/>
                </a:spcBef>
              </a:pPr>
              <a:endParaRPr lang="en-US" sz="3664" b="1" u="none" strike="noStrike">
                <a:solidFill>
                  <a:srgbClr val="2C453E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5311564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00"/>
                </a:lnSpc>
                <a:spcBef>
                  <a:spcPct val="0"/>
                </a:spcBef>
              </a:pPr>
              <a:r>
                <a:rPr lang="en-US" sz="7000" b="1" u="none" strike="noStrike">
                  <a:solidFill>
                    <a:srgbClr val="2A2C29">
                      <a:alpha val="24706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00186" y="2928874"/>
            <a:ext cx="3615959" cy="4044927"/>
            <a:chOff x="0" y="0"/>
            <a:chExt cx="4821279" cy="5393236"/>
          </a:xfrm>
        </p:grpSpPr>
        <p:sp>
          <p:nvSpPr>
            <p:cNvPr id="9" name="TextBox 9"/>
            <p:cNvSpPr txBox="1"/>
            <p:nvPr/>
          </p:nvSpPr>
          <p:spPr>
            <a:xfrm>
              <a:off x="0" y="1860604"/>
              <a:ext cx="4821279" cy="33867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30"/>
                </a:lnSpc>
                <a:spcBef>
                  <a:spcPct val="0"/>
                </a:spcBef>
              </a:pPr>
              <a:r>
                <a:rPr lang="en-US" sz="3664" b="1" u="none" strike="noStrike">
                  <a:solidFill>
                    <a:srgbClr val="2C453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•раздел контроля знаний</a:t>
              </a:r>
            </a:p>
            <a:p>
              <a:pPr marL="0" lvl="0" indent="0" algn="ctr">
                <a:lnSpc>
                  <a:spcPts val="5130"/>
                </a:lnSpc>
                <a:spcBef>
                  <a:spcPct val="0"/>
                </a:spcBef>
              </a:pPr>
              <a:endParaRPr lang="en-US" sz="3664" b="1" u="none" strike="noStrike">
                <a:solidFill>
                  <a:srgbClr val="2C453E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4821279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00"/>
                </a:lnSpc>
                <a:spcBef>
                  <a:spcPct val="0"/>
                </a:spcBef>
              </a:pPr>
              <a:r>
                <a:rPr lang="en-US" sz="7000" b="1" u="none" strike="noStrike">
                  <a:solidFill>
                    <a:srgbClr val="2A2C29">
                      <a:alpha val="24706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0" y="1038225"/>
            <a:ext cx="182880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800" b="1">
                <a:solidFill>
                  <a:srgbClr val="2A2C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ПОЛОЖЕНИЕ ОБ УЧЕБНО-МЕТОДИЧЕСКОМ КОМПЛЕКСЕ НА УРОВНЯХ ПРОФЕССИОНАЛЬНОТЕХНИЧЕСКОГО, СРЕДНЕГО СПЕЦИАЛЬНОГО ОБРАЗОВАНИЯ 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800" b="1">
                <a:solidFill>
                  <a:srgbClr val="2A2C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(постановление Министерства образования Республики Беларусь 08.11.2022 № 427)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3016055" y="5969060"/>
            <a:ext cx="4806167" cy="3289724"/>
            <a:chOff x="0" y="0"/>
            <a:chExt cx="6408222" cy="4386298"/>
          </a:xfrm>
        </p:grpSpPr>
        <p:sp>
          <p:nvSpPr>
            <p:cNvPr id="13" name="TextBox 13"/>
            <p:cNvSpPr txBox="1"/>
            <p:nvPr/>
          </p:nvSpPr>
          <p:spPr>
            <a:xfrm>
              <a:off x="0" y="1860604"/>
              <a:ext cx="6408222" cy="25256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30"/>
                </a:lnSpc>
                <a:spcBef>
                  <a:spcPct val="0"/>
                </a:spcBef>
              </a:pPr>
              <a:r>
                <a:rPr lang="en-US" sz="3664" b="1" u="none" strike="noStrike">
                  <a:solidFill>
                    <a:srgbClr val="2C453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•вспомогательный раздел</a:t>
              </a:r>
            </a:p>
            <a:p>
              <a:pPr marL="0" lvl="0" indent="0" algn="ctr">
                <a:lnSpc>
                  <a:spcPts val="5130"/>
                </a:lnSpc>
                <a:spcBef>
                  <a:spcPct val="0"/>
                </a:spcBef>
              </a:pPr>
              <a:endParaRPr lang="en-US" sz="3664" b="1" u="none" strike="noStrike">
                <a:solidFill>
                  <a:srgbClr val="2C453E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89273" y="-9525"/>
              <a:ext cx="5218949" cy="14206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00"/>
                </a:lnSpc>
                <a:spcBef>
                  <a:spcPct val="0"/>
                </a:spcBef>
              </a:pPr>
              <a:r>
                <a:rPr lang="en-US" sz="7000" b="1">
                  <a:solidFill>
                    <a:srgbClr val="2A2C29">
                      <a:alpha val="24706"/>
                    </a:srgbClr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1969" y="-124407"/>
            <a:ext cx="8533615" cy="10582857"/>
          </a:xfrm>
          <a:custGeom>
            <a:avLst/>
            <a:gdLst/>
            <a:ahLst/>
            <a:cxnLst/>
            <a:rect l="l" t="t" r="r" b="b"/>
            <a:pathLst>
              <a:path w="8533615" h="10582857">
                <a:moveTo>
                  <a:pt x="0" y="0"/>
                </a:moveTo>
                <a:lnTo>
                  <a:pt x="8533615" y="0"/>
                </a:lnTo>
                <a:lnTo>
                  <a:pt x="8533615" y="10582857"/>
                </a:lnTo>
                <a:lnTo>
                  <a:pt x="0" y="105828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23" r="-8121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71276" y="856959"/>
            <a:ext cx="9716724" cy="862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275" b="1">
                <a:solidFill>
                  <a:srgbClr val="033003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Теоретический раздел</a:t>
            </a:r>
          </a:p>
          <a:p>
            <a:pPr algn="ctr">
              <a:lnSpc>
                <a:spcPts val="5130"/>
              </a:lnSpc>
            </a:pPr>
            <a:r>
              <a:rPr lang="en-US" sz="4275" b="1">
                <a:solidFill>
                  <a:srgbClr val="033003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УМК (ЭУМК)</a:t>
            </a:r>
            <a:r>
              <a:rPr lang="en-US" sz="4275" b="1">
                <a:solidFill>
                  <a:srgbClr val="6D8856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 </a:t>
            </a:r>
          </a:p>
          <a:p>
            <a:pPr algn="ctr">
              <a:lnSpc>
                <a:spcPts val="5130"/>
              </a:lnSpc>
            </a:pPr>
            <a:r>
              <a:rPr lang="en-US" sz="4275" b="1">
                <a:solidFill>
                  <a:srgbClr val="6D8856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содержит материалы для теоретического изучения учебного предмета, модуля в объеме, установленном учебным планом учреждения образования по специальности (специальностям):</a:t>
            </a:r>
          </a:p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6D8856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4275" b="1">
                <a:solidFill>
                  <a:srgbClr val="43533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Опорные конспекты; </a:t>
            </a:r>
          </a:p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435332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4275" b="1">
                <a:solidFill>
                  <a:srgbClr val="43533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Конспекты лекций;</a:t>
            </a:r>
          </a:p>
          <a:p>
            <a:pPr algn="l">
              <a:lnSpc>
                <a:spcPts val="5130"/>
              </a:lnSpc>
            </a:pPr>
            <a:r>
              <a:rPr lang="en-US" sz="4275">
                <a:solidFill>
                  <a:srgbClr val="435332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4275" b="1">
                <a:solidFill>
                  <a:srgbClr val="43533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Иное</a:t>
            </a:r>
          </a:p>
          <a:p>
            <a:pPr algn="l">
              <a:lnSpc>
                <a:spcPts val="6733"/>
              </a:lnSpc>
            </a:pPr>
            <a:endParaRPr lang="en-US" sz="4275" b="1">
              <a:solidFill>
                <a:srgbClr val="435332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069" b="-859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9153" y="933450"/>
            <a:ext cx="11422704" cy="842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30"/>
              </a:lnSpc>
              <a:spcBef>
                <a:spcPct val="0"/>
              </a:spcBef>
            </a:pPr>
            <a:r>
              <a:rPr lang="en-US" sz="4275" b="1" u="none" strike="noStrike">
                <a:solidFill>
                  <a:srgbClr val="033003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Практический раздел УМК (ЭУМК)</a:t>
            </a:r>
          </a:p>
          <a:p>
            <a:pPr marL="0" lvl="0" indent="0" algn="ctr">
              <a:lnSpc>
                <a:spcPts val="5130"/>
              </a:lnSpc>
              <a:spcBef>
                <a:spcPct val="0"/>
              </a:spcBef>
            </a:pPr>
            <a:r>
              <a:rPr lang="en-US" sz="4275" b="1" u="none" strike="noStrike">
                <a:solidFill>
                  <a:srgbClr val="6D8856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 Содержит материалы для проведения лабораторных, практических, иных учебных занятий, прохождения практики и организовывается в соответствии с учебным планом учреждения образования по специальности (специальностям)</a:t>
            </a:r>
          </a:p>
          <a:p>
            <a:pPr marL="0" lvl="0" indent="0" algn="l">
              <a:lnSpc>
                <a:spcPts val="5130"/>
              </a:lnSpc>
              <a:spcBef>
                <a:spcPct val="0"/>
              </a:spcBef>
            </a:pPr>
            <a:r>
              <a:rPr lang="en-US" sz="4275" b="1" u="none" strike="noStrike">
                <a:solidFill>
                  <a:srgbClr val="43533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Лабораторные, практические занятия; </a:t>
            </a:r>
          </a:p>
          <a:p>
            <a:pPr marL="0" lvl="0" indent="0" algn="l">
              <a:lnSpc>
                <a:spcPts val="5130"/>
              </a:lnSpc>
              <a:spcBef>
                <a:spcPct val="0"/>
              </a:spcBef>
            </a:pPr>
            <a:r>
              <a:rPr lang="en-US" sz="4275" b="1" u="none" strike="noStrike">
                <a:solidFill>
                  <a:srgbClr val="43533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Электронный практикум;</a:t>
            </a:r>
          </a:p>
          <a:p>
            <a:pPr marL="0" lvl="0" indent="0" algn="l">
              <a:lnSpc>
                <a:spcPts val="5130"/>
              </a:lnSpc>
              <a:spcBef>
                <a:spcPct val="0"/>
              </a:spcBef>
            </a:pPr>
            <a:r>
              <a:rPr lang="en-US" sz="4275" b="1" u="none" strike="noStrike">
                <a:solidFill>
                  <a:srgbClr val="435332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Иное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998" y="-117122"/>
            <a:ext cx="8527644" cy="10537472"/>
          </a:xfrm>
          <a:custGeom>
            <a:avLst/>
            <a:gdLst/>
            <a:ahLst/>
            <a:cxnLst/>
            <a:rect l="l" t="t" r="r" b="b"/>
            <a:pathLst>
              <a:path w="8527644" h="10537472">
                <a:moveTo>
                  <a:pt x="0" y="0"/>
                </a:moveTo>
                <a:lnTo>
                  <a:pt x="8527644" y="0"/>
                </a:lnTo>
                <a:lnTo>
                  <a:pt x="8527644" y="10537472"/>
                </a:lnTo>
                <a:lnTo>
                  <a:pt x="0" y="10537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73" r="-6148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973873" y="193337"/>
            <a:ext cx="10314127" cy="9957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0"/>
              </a:lnSpc>
              <a:spcBef>
                <a:spcPct val="0"/>
              </a:spcBef>
            </a:pPr>
            <a:r>
              <a:rPr lang="en-US" sz="3264" b="1">
                <a:solidFill>
                  <a:srgbClr val="03300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Раздел контроля знаний УМК (ЭУМК)</a:t>
            </a:r>
          </a:p>
          <a:p>
            <a:pPr algn="ctr">
              <a:lnSpc>
                <a:spcPts val="3730"/>
              </a:lnSpc>
              <a:spcBef>
                <a:spcPct val="0"/>
              </a:spcBef>
            </a:pPr>
            <a:r>
              <a:rPr lang="en-US" sz="2664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664" b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Содержит материалы текущей, промежуточной и итоговой аттестации, иные материалы, позволяющие определить соответствие результатов учебной деятельности учащихся, курсантов требованиям образовательных стандартов ПТО, ССО и учебно-программной документации образовательных программ ПТО, ССО:</a:t>
            </a:r>
          </a:p>
          <a:p>
            <a:pPr algn="just">
              <a:lnSpc>
                <a:spcPts val="3450"/>
              </a:lnSpc>
              <a:spcBef>
                <a:spcPct val="0"/>
              </a:spcBef>
            </a:pPr>
            <a:r>
              <a:rPr lang="en-US" sz="2464" b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Перечень теоретических вопросов и практических заданий для проведения текущей аттестации </a:t>
            </a:r>
            <a:r>
              <a:rPr lang="en-US" sz="2464" b="1" i="1">
                <a:solidFill>
                  <a:srgbClr val="435332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(устный опрос, письменный опрос, тест, кроссворд, контрольная, обязательная контрольная, проверочная работа, курсовая работа (проект) и иное)</a:t>
            </a:r>
            <a:r>
              <a:rPr lang="en-US" sz="2464" b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;</a:t>
            </a:r>
          </a:p>
          <a:p>
            <a:pPr algn="just">
              <a:lnSpc>
                <a:spcPts val="3450"/>
              </a:lnSpc>
              <a:spcBef>
                <a:spcPct val="0"/>
              </a:spcBef>
            </a:pPr>
            <a:r>
              <a:rPr lang="en-US" sz="2464" b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Перечень заданий для выполнения домашних контрольных работ </a:t>
            </a:r>
            <a:r>
              <a:rPr lang="en-US" sz="2464" b="1" i="1">
                <a:solidFill>
                  <a:srgbClr val="435332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(заочная форма получения образования);</a:t>
            </a:r>
          </a:p>
          <a:p>
            <a:pPr algn="just">
              <a:lnSpc>
                <a:spcPts val="3450"/>
              </a:lnSpc>
              <a:spcBef>
                <a:spcPct val="0"/>
              </a:spcBef>
            </a:pPr>
            <a:r>
              <a:rPr lang="en-US" sz="2464" b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Перечень теоретических вопросов и практических заданий для проведения промежуточной аттестации </a:t>
            </a:r>
            <a:r>
              <a:rPr lang="en-US" sz="2464" b="1" i="1">
                <a:solidFill>
                  <a:srgbClr val="435332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(дифференцированный зачет, экзамен и иное);</a:t>
            </a:r>
          </a:p>
          <a:p>
            <a:pPr algn="just">
              <a:lnSpc>
                <a:spcPts val="3450"/>
              </a:lnSpc>
              <a:spcBef>
                <a:spcPct val="0"/>
              </a:spcBef>
            </a:pPr>
            <a:r>
              <a:rPr lang="en-US" sz="2464" b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Перечень теоретических вопросов и практических заданий для проведения итоговой аттестации;</a:t>
            </a:r>
          </a:p>
          <a:p>
            <a:pPr algn="just">
              <a:lnSpc>
                <a:spcPts val="3450"/>
              </a:lnSpc>
              <a:spcBef>
                <a:spcPct val="0"/>
              </a:spcBef>
            </a:pPr>
            <a:r>
              <a:rPr lang="en-US" sz="2464" b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Иное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590" y="-117237"/>
            <a:ext cx="7151960" cy="10518537"/>
          </a:xfrm>
          <a:custGeom>
            <a:avLst/>
            <a:gdLst/>
            <a:ahLst/>
            <a:cxnLst/>
            <a:rect l="l" t="t" r="r" b="b"/>
            <a:pathLst>
              <a:path w="7151960" h="10518537">
                <a:moveTo>
                  <a:pt x="0" y="0"/>
                </a:moveTo>
                <a:lnTo>
                  <a:pt x="7151960" y="0"/>
                </a:lnTo>
                <a:lnTo>
                  <a:pt x="7151960" y="10518537"/>
                </a:lnTo>
                <a:lnTo>
                  <a:pt x="0" y="10518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19" t="-28287" r="-54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71370" y="70657"/>
            <a:ext cx="11216630" cy="10106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30"/>
              </a:lnSpc>
              <a:spcBef>
                <a:spcPct val="0"/>
              </a:spcBef>
            </a:pPr>
            <a:r>
              <a:rPr lang="en-US" sz="3164" b="1" dirty="0" err="1">
                <a:solidFill>
                  <a:srgbClr val="03300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</a:t>
            </a:r>
            <a:r>
              <a:rPr lang="en-US" sz="3164" b="1" u="none" strike="noStrike" dirty="0" err="1">
                <a:solidFill>
                  <a:srgbClr val="03300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спомогательный</a:t>
            </a:r>
            <a:r>
              <a:rPr lang="en-US" sz="3164" b="1" u="none" strike="noStrike" dirty="0">
                <a:solidFill>
                  <a:srgbClr val="03300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164" b="1" u="none" strike="noStrike" dirty="0" err="1">
                <a:solidFill>
                  <a:srgbClr val="03300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раздел</a:t>
            </a:r>
            <a:r>
              <a:rPr lang="en-US" sz="3164" b="1" u="none" strike="noStrike" dirty="0">
                <a:solidFill>
                  <a:srgbClr val="03300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УМК (ЭУМК)</a:t>
            </a:r>
          </a:p>
          <a:p>
            <a:pPr marL="0" lvl="0" indent="0" algn="ctr">
              <a:lnSpc>
                <a:spcPts val="4010"/>
              </a:lnSpc>
              <a:spcBef>
                <a:spcPct val="0"/>
              </a:spcBef>
            </a:pP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Содержит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элементы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учебно-программной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документации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образовательной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программы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ПТО, ССО,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учебно-методической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документации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перечень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учебных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изданий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и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информационно-аналитических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материалов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рекомендуемых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для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изучения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учебного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предмета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модуля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864" b="1" u="none" strike="noStrike" dirty="0" err="1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практики</a:t>
            </a:r>
            <a:r>
              <a:rPr lang="en-US" sz="2864" b="1" u="none" strike="noStrike" dirty="0">
                <a:solidFill>
                  <a:srgbClr val="6D885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Учебный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план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учреждения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образования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специальности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;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Учебная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программа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учреждения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образования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учебному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предмету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практике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);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Календарно-тематический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план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по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учебному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предмету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практике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);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Методические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рекомендации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указания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;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Методики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преподавания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инструктивно-методические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инструктивные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письма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;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Перечень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учебных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изданий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и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информационно-аналитических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материалов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рекомендуемых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для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изучения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учебного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предмета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модуля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практики</a:t>
            </a:r>
            <a:r>
              <a:rPr lang="en-US" sz="2764" b="1" u="none" strike="noStrike" dirty="0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;</a:t>
            </a:r>
          </a:p>
          <a:p>
            <a:pPr marL="0" lvl="0" indent="0" algn="l">
              <a:lnSpc>
                <a:spcPts val="3870"/>
              </a:lnSpc>
              <a:spcBef>
                <a:spcPct val="0"/>
              </a:spcBef>
            </a:pPr>
            <a:r>
              <a:rPr lang="en-US" sz="2764" b="1" u="none" strike="noStrike" dirty="0" err="1">
                <a:solidFill>
                  <a:srgbClr val="4353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Иное</a:t>
            </a:r>
            <a:endParaRPr lang="en-US" sz="2764" b="1" u="none" strike="noStrike" dirty="0">
              <a:solidFill>
                <a:srgbClr val="435332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F9F886-04C4-AA88-C17A-7BE80F84B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14300"/>
            <a:ext cx="11810999" cy="101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95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73D437-3AFC-19E9-CE75-8022CE8A1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12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387</Words>
  <Application>Microsoft Office PowerPoint</Application>
  <PresentationFormat>Произвольный</PresentationFormat>
  <Paragraphs>55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Montserrat Ultra-Bold</vt:lpstr>
      <vt:lpstr>Calibri</vt:lpstr>
      <vt:lpstr>Montserrat</vt:lpstr>
      <vt:lpstr>Arial</vt:lpstr>
      <vt:lpstr>Montserrat Bold</vt:lpstr>
      <vt:lpstr>Montserrat Bold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УЧЕБНО-МЕТОДИЧЕСКИЙ КОМПЛЕКС</dc:title>
  <cp:lastModifiedBy>user</cp:lastModifiedBy>
  <cp:revision>4</cp:revision>
  <dcterms:created xsi:type="dcterms:W3CDTF">2006-08-16T00:00:00Z</dcterms:created>
  <dcterms:modified xsi:type="dcterms:W3CDTF">2026-08-27T09:32:29Z</dcterms:modified>
  <dc:identifier>DAHTbJeVUUM</dc:identifier>
</cp:coreProperties>
</file>