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3" r:id="rId9"/>
    <p:sldId id="262" r:id="rId10"/>
  </p:sldIdLst>
  <p:sldSz cx="12192000" cy="6858000"/>
  <p:notesSz cx="6858000" cy="12192000"/>
  <p:embeddedFontLst>
    <p:embeddedFont>
      <p:font typeface="Arimo" panose="020B0604020202020204" charset="0"/>
      <p:regular r:id="rId12"/>
    </p:embeddedFont>
    <p:embeddedFont>
      <p:font typeface="Arimo Bold" panose="020B0604020202020204" charset="0"/>
      <p:regular r:id="rId13"/>
    </p:embeddedFont>
    <p:embeddedFont>
      <p:font typeface="Noto Sans ExtraBold" panose="020B0604020202020204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434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sv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hyperlink" Target="https://adu.by/images/2023/08/imp-genotsid-2023_1.docx" TargetMode="External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2646164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99020"/>
                </a:lnTo>
                <a:lnTo>
                  <a:pt x="95120" y="95800"/>
                </a:lnTo>
                <a:lnTo>
                  <a:pt x="91020" y="93460"/>
                </a:lnTo>
                <a:lnTo>
                  <a:pt x="89650" y="92870"/>
                </a:lnTo>
                <a:lnTo>
                  <a:pt x="89550" y="92680"/>
                </a:lnTo>
                <a:lnTo>
                  <a:pt x="83980" y="90040"/>
                </a:lnTo>
                <a:lnTo>
                  <a:pt x="78810" y="87990"/>
                </a:lnTo>
                <a:lnTo>
                  <a:pt x="72660" y="86040"/>
                </a:lnTo>
                <a:lnTo>
                  <a:pt x="66020" y="84470"/>
                </a:lnTo>
                <a:lnTo>
                  <a:pt x="60450" y="83590"/>
                </a:lnTo>
                <a:lnTo>
                  <a:pt x="53030" y="83010"/>
                </a:lnTo>
                <a:lnTo>
                  <a:pt x="46970" y="83010"/>
                </a:lnTo>
                <a:lnTo>
                  <a:pt x="39550" y="83590"/>
                </a:lnTo>
                <a:lnTo>
                  <a:pt x="31640" y="84960"/>
                </a:lnTo>
                <a:lnTo>
                  <a:pt x="25000" y="86720"/>
                </a:lnTo>
                <a:lnTo>
                  <a:pt x="19630" y="88570"/>
                </a:lnTo>
                <a:lnTo>
                  <a:pt x="12400" y="91700"/>
                </a:lnTo>
                <a:lnTo>
                  <a:pt x="5370" y="95510"/>
                </a:lnTo>
                <a:lnTo>
                  <a:pt x="0" y="9902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10472" y="5122363"/>
            <a:ext cx="10868745" cy="415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2950" b="1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Общеобразовательный компонент</a:t>
            </a:r>
            <a:endParaRPr lang="en-US" sz="2950" b="1" dirty="0"/>
          </a:p>
        </p:txBody>
      </p:sp>
      <p:sp>
        <p:nvSpPr>
          <p:cNvPr id="4" name="Text 1"/>
          <p:cNvSpPr/>
          <p:nvPr/>
        </p:nvSpPr>
        <p:spPr>
          <a:xfrm>
            <a:off x="510473" y="2805261"/>
            <a:ext cx="10868745" cy="12474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29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Основные требования и нововведения к преподаванию учебных предметов в 2026/2027 учебном году</a:t>
            </a:r>
            <a:endParaRPr lang="en-US" sz="2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211703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99020"/>
                </a:lnTo>
                <a:lnTo>
                  <a:pt x="95120" y="95800"/>
                </a:lnTo>
                <a:lnTo>
                  <a:pt x="91020" y="93460"/>
                </a:lnTo>
                <a:lnTo>
                  <a:pt x="89650" y="92870"/>
                </a:lnTo>
                <a:lnTo>
                  <a:pt x="89550" y="92680"/>
                </a:lnTo>
                <a:lnTo>
                  <a:pt x="83980" y="90040"/>
                </a:lnTo>
                <a:lnTo>
                  <a:pt x="78810" y="87990"/>
                </a:lnTo>
                <a:lnTo>
                  <a:pt x="72660" y="86040"/>
                </a:lnTo>
                <a:lnTo>
                  <a:pt x="66020" y="84470"/>
                </a:lnTo>
                <a:lnTo>
                  <a:pt x="60450" y="83590"/>
                </a:lnTo>
                <a:lnTo>
                  <a:pt x="53030" y="83010"/>
                </a:lnTo>
                <a:lnTo>
                  <a:pt x="46970" y="83010"/>
                </a:lnTo>
                <a:lnTo>
                  <a:pt x="39550" y="83590"/>
                </a:lnTo>
                <a:lnTo>
                  <a:pt x="31640" y="84960"/>
                </a:lnTo>
                <a:lnTo>
                  <a:pt x="25000" y="86720"/>
                </a:lnTo>
                <a:lnTo>
                  <a:pt x="19630" y="88570"/>
                </a:lnTo>
                <a:lnTo>
                  <a:pt x="12400" y="91700"/>
                </a:lnTo>
                <a:lnTo>
                  <a:pt x="5370" y="95510"/>
                </a:lnTo>
                <a:lnTo>
                  <a:pt x="0" y="9902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661475" y="2410023"/>
            <a:ext cx="614248" cy="229691"/>
          </a:xfrm>
          <a:prstGeom prst="roundRect">
            <a:avLst>
              <a:gd name="adj" fmla="val 22120"/>
            </a:avLst>
          </a:prstGeom>
          <a:solidFill>
            <a:srgbClr val="D0E1FB"/>
          </a:solidFill>
          <a:ln/>
        </p:spPr>
      </p:sp>
      <p:sp>
        <p:nvSpPr>
          <p:cNvPr id="4" name="Text 1"/>
          <p:cNvSpPr/>
          <p:nvPr/>
        </p:nvSpPr>
        <p:spPr>
          <a:xfrm>
            <a:off x="752159" y="2455366"/>
            <a:ext cx="1042465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НОВОЕ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61475" y="2688034"/>
            <a:ext cx="10868745" cy="415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29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«Допризывная и медицинская подготовка»</a:t>
            </a:r>
            <a:endParaRPr lang="en-US" sz="2950" dirty="0"/>
          </a:p>
        </p:txBody>
      </p:sp>
      <p:sp>
        <p:nvSpPr>
          <p:cNvPr id="6" name="Text 3"/>
          <p:cNvSpPr/>
          <p:nvPr/>
        </p:nvSpPr>
        <p:spPr>
          <a:xfrm>
            <a:off x="661475" y="4292600"/>
            <a:ext cx="3610381" cy="207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2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БЛА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475" y="4572992"/>
            <a:ext cx="3610381" cy="748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83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 содержание предмета «Допризывная подготовка» включено изучение темы </a:t>
            </a:r>
            <a:r>
              <a:rPr lang="en-US" sz="1450" b="1" dirty="0">
                <a:solidFill>
                  <a:srgbClr val="192A47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«Беспилотные летательные аппараты»</a:t>
            </a:r>
            <a:endParaRPr lang="en-US" sz="1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267" y="3285232"/>
            <a:ext cx="3043161" cy="30432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05778" y="4689872"/>
            <a:ext cx="212620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1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7617428" y="3521770"/>
            <a:ext cx="3912792" cy="207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Тактическая медицина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617428" y="3802162"/>
            <a:ext cx="3912792" cy="561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 содержание предмета «Медицинская подготовка» включена тема </a:t>
            </a:r>
            <a:r>
              <a:rPr lang="en-US" sz="1450" b="1" dirty="0">
                <a:solidFill>
                  <a:srgbClr val="192A47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«Основы тактической медицины»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267" y="3285232"/>
            <a:ext cx="3043161" cy="3043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381293" y="4011216"/>
            <a:ext cx="212620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2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7617428" y="5063331"/>
            <a:ext cx="3912792" cy="207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Организация занятий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7617428" y="5343723"/>
            <a:ext cx="3912792" cy="748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Учебные группы именуются </a:t>
            </a:r>
            <a:r>
              <a:rPr lang="en-US" sz="1450" b="1" dirty="0">
                <a:solidFill>
                  <a:srgbClr val="192A47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взводами</a:t>
            </a: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. Назначаются командиры взводов и отделений. Соблюдаются требования общевоинских уставов</a:t>
            </a:r>
            <a:endParaRPr lang="en-US" sz="14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267" y="3285232"/>
            <a:ext cx="3043161" cy="304323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81293" y="5368429"/>
            <a:ext cx="212620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3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645716"/>
            <a:ext cx="3325729" cy="258465"/>
          </a:xfrm>
          <a:prstGeom prst="roundRect">
            <a:avLst>
              <a:gd name="adj" fmla="val 22115"/>
            </a:avLst>
          </a:prstGeom>
          <a:solidFill>
            <a:srgbClr val="D0E1FB"/>
          </a:solidFill>
          <a:ln/>
        </p:spPr>
      </p:sp>
      <p:sp>
        <p:nvSpPr>
          <p:cNvPr id="3" name="Text 1"/>
          <p:cNvSpPr/>
          <p:nvPr/>
        </p:nvSpPr>
        <p:spPr>
          <a:xfrm>
            <a:off x="763469" y="696714"/>
            <a:ext cx="3731325" cy="15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УЧЕБНО-ПОЛЕВЫЕ СБОРЫ И БЕЗОПАСНОСТЬ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61475" y="965398"/>
            <a:ext cx="10868745" cy="9356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330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Практические занятия и требования безопасности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661475" y="1962249"/>
            <a:ext cx="10868745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Организационные требования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661475" y="2425700"/>
            <a:ext cx="10868745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По окончании изучения предмета проводятся </a:t>
            </a:r>
            <a:r>
              <a:rPr lang="en-US" sz="1300" b="1" dirty="0">
                <a:solidFill>
                  <a:srgbClr val="192A47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учебно-полевые сборы</a:t>
            </a: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(юноши) и </a:t>
            </a:r>
            <a:r>
              <a:rPr lang="en-US" sz="1300" b="1" dirty="0">
                <a:solidFill>
                  <a:srgbClr val="192A47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практические занятия по медицинской подготовке</a:t>
            </a: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(девушки). В 2026 году сборы организовывались согласно Методическим рекомендациям, утверждённым 10.02.2026.</a:t>
            </a:r>
            <a:endParaRPr lang="en-US" sz="13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953544"/>
            <a:ext cx="5357778" cy="1552773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12821" y="3097014"/>
            <a:ext cx="255085" cy="2550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50581" y="3635970"/>
            <a:ext cx="4979565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Перед каждым практическим занятием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850581" y="3961606"/>
            <a:ext cx="4979565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Преподаватель убеждается в условиях безопасности и делает запись в журнале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72343" y="2953544"/>
            <a:ext cx="5357877" cy="1552773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23690" y="3097014"/>
            <a:ext cx="255085" cy="25509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361449" y="3635970"/>
            <a:ext cx="4979664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Огневая подготовка (ОПБП)</a:t>
            </a:r>
            <a:endParaRPr lang="en-US" sz="1650" dirty="0"/>
          </a:p>
        </p:txBody>
      </p:sp>
      <p:sp>
        <p:nvSpPr>
          <p:cNvPr id="14" name="Text 8"/>
          <p:cNvSpPr/>
          <p:nvPr/>
        </p:nvSpPr>
        <p:spPr>
          <a:xfrm>
            <a:off x="6361449" y="3961606"/>
            <a:ext cx="4979664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Перед занятиями — обязательное обучение правилам безопасного обращения с оружием с записью в журнале</a:t>
            </a:r>
            <a:endParaRPr lang="en-US" sz="13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1475" y="4659412"/>
            <a:ext cx="5357778" cy="1552773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12821" y="4802882"/>
            <a:ext cx="255085" cy="255091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850581" y="5341838"/>
            <a:ext cx="4979565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Участники сборов</a:t>
            </a:r>
            <a:endParaRPr lang="en-US" sz="1650" dirty="0"/>
          </a:p>
        </p:txBody>
      </p:sp>
      <p:sp>
        <p:nvSpPr>
          <p:cNvPr id="18" name="Text 10"/>
          <p:cNvSpPr/>
          <p:nvPr/>
        </p:nvSpPr>
        <p:spPr>
          <a:xfrm>
            <a:off x="850581" y="5667474"/>
            <a:ext cx="4979565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Зам. директора по УВР, руководители по ВПВ, руководители физвоспитания, педагоги-организаторы</a:t>
            </a:r>
            <a:endParaRPr lang="en-US" sz="13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72343" y="4659412"/>
            <a:ext cx="5357877" cy="1552773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23690" y="4802882"/>
            <a:ext cx="255085" cy="255091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6361449" y="5341838"/>
            <a:ext cx="4979664" cy="23385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Воспитательный потенциал</a:t>
            </a:r>
            <a:endParaRPr lang="en-US" sz="1650" dirty="0"/>
          </a:p>
        </p:txBody>
      </p:sp>
      <p:sp>
        <p:nvSpPr>
          <p:cNvPr id="22" name="Text 12"/>
          <p:cNvSpPr/>
          <p:nvPr/>
        </p:nvSpPr>
        <p:spPr>
          <a:xfrm>
            <a:off x="6361449" y="5667474"/>
            <a:ext cx="4979664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Формирование патриотизма, гражданственности, уважения к историческому прошлому Беларуси</a:t>
            </a:r>
            <a:endParaRPr lang="en-US" sz="13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0CBE842-2CC1-4B51-8763-5E9265D8024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43901" y="3065165"/>
            <a:ext cx="333700" cy="3337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78FADA9-795D-4694-A097-6075A4E8240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66170" y="3041055"/>
            <a:ext cx="361950" cy="36195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627747D-D2CA-4607-B72E-5C666C838EA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22585" y="4707406"/>
            <a:ext cx="445321" cy="44532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0AACA7F-72DD-43C9-9434-C288F41252F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0800000" flipV="1">
            <a:off x="8466170" y="4710056"/>
            <a:ext cx="442671" cy="4426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F48766-14B6-4114-9FD2-26FF73B3B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926" y="306879"/>
            <a:ext cx="6491376" cy="624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5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29074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9020" y="0"/>
                </a:lnTo>
                <a:lnTo>
                  <a:pt x="95800" y="4880"/>
                </a:lnTo>
                <a:lnTo>
                  <a:pt x="93460" y="8980"/>
                </a:lnTo>
                <a:lnTo>
                  <a:pt x="92770" y="10550"/>
                </a:lnTo>
                <a:lnTo>
                  <a:pt x="92580" y="10640"/>
                </a:lnTo>
                <a:lnTo>
                  <a:pt x="90040" y="16020"/>
                </a:lnTo>
                <a:lnTo>
                  <a:pt x="87990" y="21190"/>
                </a:lnTo>
                <a:lnTo>
                  <a:pt x="86040" y="27340"/>
                </a:lnTo>
                <a:lnTo>
                  <a:pt x="84570" y="33500"/>
                </a:lnTo>
                <a:lnTo>
                  <a:pt x="83590" y="39550"/>
                </a:lnTo>
                <a:lnTo>
                  <a:pt x="83010" y="46970"/>
                </a:lnTo>
                <a:lnTo>
                  <a:pt x="83010" y="53030"/>
                </a:lnTo>
                <a:lnTo>
                  <a:pt x="83590" y="60450"/>
                </a:lnTo>
                <a:lnTo>
                  <a:pt x="84960" y="68360"/>
                </a:lnTo>
                <a:lnTo>
                  <a:pt x="86720" y="75000"/>
                </a:lnTo>
                <a:lnTo>
                  <a:pt x="88570" y="80370"/>
                </a:lnTo>
                <a:lnTo>
                  <a:pt x="91700" y="87600"/>
                </a:lnTo>
                <a:lnTo>
                  <a:pt x="95510" y="94630"/>
                </a:lnTo>
                <a:lnTo>
                  <a:pt x="990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5233360" y="550466"/>
            <a:ext cx="2816849" cy="287139"/>
          </a:xfrm>
          <a:prstGeom prst="roundRect">
            <a:avLst>
              <a:gd name="adj" fmla="val 22118"/>
            </a:avLst>
          </a:prstGeom>
          <a:solidFill>
            <a:srgbClr val="D0E1FB"/>
          </a:solidFill>
          <a:ln/>
        </p:spPr>
      </p:sp>
      <p:sp>
        <p:nvSpPr>
          <p:cNvPr id="4" name="Text 1"/>
          <p:cNvSpPr/>
          <p:nvPr/>
        </p:nvSpPr>
        <p:spPr>
          <a:xfrm>
            <a:off x="5346765" y="607120"/>
            <a:ext cx="3199625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НОВЫЕ ПРОГРАММЫ И УЧЕБНИКИ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233360" y="913209"/>
            <a:ext cx="6296860" cy="10396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370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Обновление учебно-методической базы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5233360" y="1952823"/>
            <a:ext cx="6296860" cy="907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 2026 году разработаны </a:t>
            </a:r>
            <a:r>
              <a:rPr lang="en-US" sz="1450" b="1" dirty="0">
                <a:solidFill>
                  <a:srgbClr val="192A47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новые учебные программы</a:t>
            </a: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по </a:t>
            </a:r>
            <a:r>
              <a:rPr lang="en-US" sz="145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предметам</a:t>
            </a: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:</a:t>
            </a:r>
            <a:endParaRPr lang="ru-RU" sz="1450" dirty="0">
              <a:solidFill>
                <a:srgbClr val="192A47"/>
              </a:solidFill>
              <a:latin typeface="Arimo" pitchFamily="34" charset="0"/>
              <a:ea typeface="Arimo" pitchFamily="34" charset="-122"/>
              <a:cs typeface="Arimo" pitchFamily="34" charset="-120"/>
            </a:endParaRPr>
          </a:p>
          <a:p>
            <a:pPr marL="0" indent="0" algn="l">
              <a:lnSpc>
                <a:spcPct val="92000"/>
              </a:lnSpc>
              <a:buNone/>
            </a:pPr>
            <a:endParaRPr lang="ru-RU" sz="1450" dirty="0">
              <a:solidFill>
                <a:srgbClr val="192A47"/>
              </a:solidFill>
              <a:latin typeface="Arimo" pitchFamily="34" charset="0"/>
              <a:ea typeface="Arimo" pitchFamily="34" charset="-122"/>
              <a:cs typeface="Arimo" pitchFamily="34" charset="-120"/>
            </a:endParaRPr>
          </a:p>
          <a:p>
            <a:pPr marL="0" indent="0" algn="l">
              <a:lnSpc>
                <a:spcPct val="92000"/>
              </a:lnSpc>
              <a:buNone/>
            </a:pPr>
            <a:r>
              <a:rPr lang="en-US" sz="145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белорусский</a:t>
            </a: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язык и литература, русский язык и литература, география, химия, допризывная и медицинская подготовка.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233360" y="3072507"/>
            <a:ext cx="1972915" cy="3234928"/>
          </a:xfrm>
          <a:prstGeom prst="roundRect">
            <a:avLst>
              <a:gd name="adj" fmla="val 4024"/>
            </a:avLst>
          </a:prstGeom>
          <a:solidFill>
            <a:srgbClr val="E5EEFB"/>
          </a:solidFill>
          <a:ln w="6350">
            <a:solidFill>
              <a:srgbClr val="B6C7E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428717" y="3267869"/>
            <a:ext cx="567021" cy="567035"/>
          </a:xfrm>
          <a:prstGeom prst="ellipse">
            <a:avLst/>
          </a:prstGeom>
          <a:solidFill>
            <a:srgbClr val="0D47A1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685" y="3423841"/>
            <a:ext cx="255085" cy="25509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28717" y="4023916"/>
            <a:ext cx="1582202" cy="5197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8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Немецкий язык, 10 кл.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5428717" y="4657030"/>
            <a:ext cx="1582202" cy="14550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А. Ф. Будько, В. В. Курьян. — Минск: Адукацыя і выхаванне, 2026. С электронным приложением</a:t>
            </a:r>
            <a:endParaRPr lang="en-US" sz="1450" dirty="0"/>
          </a:p>
        </p:txBody>
      </p:sp>
      <p:sp>
        <p:nvSpPr>
          <p:cNvPr id="12" name="Shape 8"/>
          <p:cNvSpPr/>
          <p:nvPr/>
        </p:nvSpPr>
        <p:spPr>
          <a:xfrm>
            <a:off x="7395283" y="3072507"/>
            <a:ext cx="1972915" cy="3234928"/>
          </a:xfrm>
          <a:prstGeom prst="roundRect">
            <a:avLst>
              <a:gd name="adj" fmla="val 4024"/>
            </a:avLst>
          </a:prstGeom>
          <a:solidFill>
            <a:srgbClr val="E5EEFB"/>
          </a:solidFill>
          <a:ln w="6350">
            <a:solidFill>
              <a:srgbClr val="B6C7E1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590640" y="3267869"/>
            <a:ext cx="567021" cy="567035"/>
          </a:xfrm>
          <a:prstGeom prst="ellipse">
            <a:avLst/>
          </a:prstGeom>
          <a:solidFill>
            <a:srgbClr val="0D47A1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6608" y="3423841"/>
            <a:ext cx="255085" cy="25509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90640" y="4023916"/>
            <a:ext cx="1654028" cy="5197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8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Химия, </a:t>
            </a:r>
            <a:endParaRPr lang="ru-RU" sz="1850" dirty="0">
              <a:solidFill>
                <a:srgbClr val="192A47"/>
              </a:solidFill>
              <a:latin typeface="Noto Sans ExtraBold" pitchFamily="34" charset="0"/>
              <a:ea typeface="Noto Sans ExtraBold" pitchFamily="34" charset="-122"/>
              <a:cs typeface="Noto Sans ExtraBold" pitchFamily="34" charset="-120"/>
            </a:endParaRPr>
          </a:p>
          <a:p>
            <a:pPr marL="0" indent="0" algn="l">
              <a:lnSpc>
                <a:spcPct val="92000"/>
              </a:lnSpc>
              <a:buNone/>
            </a:pPr>
            <a:r>
              <a:rPr lang="en-US" sz="18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10 кл.</a:t>
            </a:r>
            <a:endParaRPr lang="en-US" sz="1850" dirty="0"/>
          </a:p>
        </p:txBody>
      </p:sp>
      <p:sp>
        <p:nvSpPr>
          <p:cNvPr id="16" name="Text 11"/>
          <p:cNvSpPr/>
          <p:nvPr/>
        </p:nvSpPr>
        <p:spPr>
          <a:xfrm>
            <a:off x="7590640" y="4657030"/>
            <a:ext cx="1582202" cy="14550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Т. А. Колевич [и др.]. — Минск: Адукацыя і выхаванне, 2025. Базовый и повышенный уровни</a:t>
            </a:r>
            <a:endParaRPr lang="en-US" sz="1450" dirty="0"/>
          </a:p>
        </p:txBody>
      </p:sp>
      <p:sp>
        <p:nvSpPr>
          <p:cNvPr id="17" name="Shape 12"/>
          <p:cNvSpPr/>
          <p:nvPr/>
        </p:nvSpPr>
        <p:spPr>
          <a:xfrm>
            <a:off x="9557205" y="3072507"/>
            <a:ext cx="1972915" cy="3234928"/>
          </a:xfrm>
          <a:prstGeom prst="roundRect">
            <a:avLst>
              <a:gd name="adj" fmla="val 4024"/>
            </a:avLst>
          </a:prstGeom>
          <a:solidFill>
            <a:srgbClr val="E5EEFB"/>
          </a:solidFill>
          <a:ln w="6350">
            <a:solidFill>
              <a:srgbClr val="B6C7E1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9752562" y="3267869"/>
            <a:ext cx="567021" cy="567035"/>
          </a:xfrm>
          <a:prstGeom prst="ellipse">
            <a:avLst/>
          </a:prstGeom>
          <a:solidFill>
            <a:srgbClr val="0D47A1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8530" y="3423841"/>
            <a:ext cx="255085" cy="25509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752561" y="4023916"/>
            <a:ext cx="1706799" cy="5197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8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География, 10 кл.</a:t>
            </a:r>
            <a:endParaRPr lang="en-US" sz="1850" dirty="0"/>
          </a:p>
        </p:txBody>
      </p:sp>
      <p:sp>
        <p:nvSpPr>
          <p:cNvPr id="21" name="Text 15"/>
          <p:cNvSpPr/>
          <p:nvPr/>
        </p:nvSpPr>
        <p:spPr>
          <a:xfrm>
            <a:off x="9752562" y="4657030"/>
            <a:ext cx="1582202" cy="14550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Е. А. Антипова, О. Н. Гузова. — Минск: Адукацыя і выхаванне, 2025. С электронным приложением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635099"/>
            <a:ext cx="2303901" cy="272752"/>
          </a:xfrm>
          <a:prstGeom prst="roundRect">
            <a:avLst>
              <a:gd name="adj" fmla="val 22121"/>
            </a:avLst>
          </a:prstGeom>
          <a:solidFill>
            <a:srgbClr val="D0E1FB"/>
          </a:solidFill>
          <a:ln/>
        </p:spPr>
      </p:sp>
      <p:sp>
        <p:nvSpPr>
          <p:cNvPr id="3" name="Text 1"/>
          <p:cNvSpPr/>
          <p:nvPr/>
        </p:nvSpPr>
        <p:spPr>
          <a:xfrm>
            <a:off x="769125" y="688876"/>
            <a:ext cx="2698186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ИЗМЕНЕНИЯ В ПРОГРАММАХ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976015"/>
            <a:ext cx="10868745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350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Предметные изменения и воспитательный потенциал</a:t>
            </a:r>
            <a:endParaRPr lang="en-US" sz="3500" dirty="0"/>
          </a:p>
        </p:txBody>
      </p:sp>
      <p:sp>
        <p:nvSpPr>
          <p:cNvPr id="5" name="Text 3"/>
          <p:cNvSpPr/>
          <p:nvPr/>
        </p:nvSpPr>
        <p:spPr>
          <a:xfrm>
            <a:off x="661475" y="2390080"/>
            <a:ext cx="5215303" cy="246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7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Изменения в программах X класса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661475" y="2828826"/>
            <a:ext cx="5215303" cy="2321520"/>
          </a:xfrm>
          <a:prstGeom prst="roundRect">
            <a:avLst>
              <a:gd name="adj" fmla="val 3249"/>
            </a:avLst>
          </a:prstGeom>
          <a:solidFill>
            <a:srgbClr val="E5EEFB"/>
          </a:solidFill>
          <a:ln w="6350">
            <a:solidFill>
              <a:srgbClr val="B6C7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67825" y="2835176"/>
            <a:ext cx="5202603" cy="820936"/>
          </a:xfrm>
          <a:custGeom>
            <a:avLst/>
            <a:gdLst/>
            <a:ahLst/>
            <a:cxnLst/>
            <a:rect l="l" t="t" r="r" b="b"/>
            <a:pathLst>
              <a:path w="5202603" h="820936">
                <a:moveTo>
                  <a:pt x="62849" y="0"/>
                </a:moveTo>
                <a:lnTo>
                  <a:pt x="5139755" y="0"/>
                </a:lnTo>
                <a:arcTo wR="62849" hR="62850" stAng="16200000" swAng="5400000"/>
                <a:lnTo>
                  <a:pt x="5202603" y="820936"/>
                </a:lnTo>
                <a:lnTo>
                  <a:pt x="0" y="820936"/>
                </a:lnTo>
                <a:lnTo>
                  <a:pt x="0" y="62850"/>
                </a:lnTo>
                <a:arcTo wR="62849" hR="62850" stAng="10800000" swAng="5400000"/>
                <a:close/>
              </a:path>
            </a:pathLst>
          </a:custGeom>
          <a:solidFill>
            <a:srgbClr val="E1F5FE"/>
          </a:solidFill>
          <a:ln/>
        </p:spPr>
      </p:sp>
      <p:sp>
        <p:nvSpPr>
          <p:cNvPr id="8" name="Text 6"/>
          <p:cNvSpPr/>
          <p:nvPr/>
        </p:nvSpPr>
        <p:spPr>
          <a:xfrm>
            <a:off x="847307" y="3014663"/>
            <a:ext cx="4843639" cy="5191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Химия:</a:t>
            </a:r>
            <a:r>
              <a:rPr lang="en-US" sz="14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исключена тема «Азотсодержащие органические соединения»; скорректированы лабораторные и практические работы; уточнена тема токсичности спиртов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67825" y="3656112"/>
            <a:ext cx="5202603" cy="820936"/>
          </a:xfrm>
          <a:prstGeom prst="rect">
            <a:avLst/>
          </a:prstGeom>
          <a:solidFill>
            <a:srgbClr val="E1F5FE"/>
          </a:solidFill>
          <a:ln/>
        </p:spPr>
      </p:sp>
      <p:sp>
        <p:nvSpPr>
          <p:cNvPr id="10" name="Shape 8"/>
          <p:cNvSpPr/>
          <p:nvPr/>
        </p:nvSpPr>
        <p:spPr>
          <a:xfrm>
            <a:off x="667825" y="3656112"/>
            <a:ext cx="5202603" cy="25400"/>
          </a:xfrm>
          <a:prstGeom prst="roundRect">
            <a:avLst>
              <a:gd name="adj" fmla="val 49999"/>
            </a:avLst>
          </a:prstGeom>
          <a:solidFill>
            <a:srgbClr val="C7DBE4"/>
          </a:solidFill>
          <a:ln/>
        </p:spPr>
      </p:sp>
      <p:sp>
        <p:nvSpPr>
          <p:cNvPr id="11" name="Text 9"/>
          <p:cNvSpPr/>
          <p:nvPr/>
        </p:nvSpPr>
        <p:spPr>
          <a:xfrm>
            <a:off x="847307" y="3778382"/>
            <a:ext cx="4843639" cy="692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География:</a:t>
            </a:r>
            <a:r>
              <a:rPr lang="en-US" sz="14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исключено «сепаратизм», добавлено «международный конфликт»; включены виды и цифровизация туризма; исключён майнинг; актуализированы географические объекты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67825" y="4477048"/>
            <a:ext cx="5202603" cy="666948"/>
          </a:xfrm>
          <a:custGeom>
            <a:avLst/>
            <a:gdLst/>
            <a:ahLst/>
            <a:cxnLst/>
            <a:rect l="l" t="t" r="r" b="b"/>
            <a:pathLst>
              <a:path w="5202603" h="666948">
                <a:moveTo>
                  <a:pt x="0" y="0"/>
                </a:moveTo>
                <a:lnTo>
                  <a:pt x="5202603" y="0"/>
                </a:lnTo>
                <a:lnTo>
                  <a:pt x="5202603" y="604098"/>
                </a:lnTo>
                <a:arcTo wR="62849" hR="62850" stAng="0" swAng="5400000"/>
                <a:lnTo>
                  <a:pt x="62849" y="666948"/>
                </a:lnTo>
                <a:arcTo wR="62849" hR="62850" stAng="5400000" swAng="5400000"/>
                <a:lnTo>
                  <a:pt x="0" y="0"/>
                </a:lnTo>
                <a:close/>
              </a:path>
            </a:pathLst>
          </a:custGeom>
          <a:solidFill>
            <a:srgbClr val="E1F5FE"/>
          </a:solidFill>
          <a:ln/>
        </p:spPr>
      </p:sp>
      <p:sp>
        <p:nvSpPr>
          <p:cNvPr id="13" name="Shape 11"/>
          <p:cNvSpPr/>
          <p:nvPr/>
        </p:nvSpPr>
        <p:spPr>
          <a:xfrm>
            <a:off x="667825" y="4477048"/>
            <a:ext cx="5202603" cy="25400"/>
          </a:xfrm>
          <a:prstGeom prst="roundRect">
            <a:avLst>
              <a:gd name="adj" fmla="val 49999"/>
            </a:avLst>
          </a:prstGeom>
          <a:solidFill>
            <a:srgbClr val="C7DBE4"/>
          </a:solidFill>
          <a:ln/>
        </p:spPr>
      </p:sp>
      <p:sp>
        <p:nvSpPr>
          <p:cNvPr id="14" name="Text 12"/>
          <p:cNvSpPr/>
          <p:nvPr/>
        </p:nvSpPr>
        <p:spPr>
          <a:xfrm>
            <a:off x="847306" y="4599318"/>
            <a:ext cx="4843639" cy="3079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Русский и белорусский языки:</a:t>
            </a:r>
            <a:r>
              <a:rPr lang="en-US" sz="14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исключены обучающие сочинения из перечня обязательных письменных работ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21267" y="2390080"/>
            <a:ext cx="5215303" cy="493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7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Воспитательный потенциал (Химия, Биология, География, Физика, Астрономия)</a:t>
            </a:r>
            <a:endParaRPr lang="en-US" sz="175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8635" y="3020020"/>
            <a:ext cx="269273" cy="26928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6904758" y="3075682"/>
            <a:ext cx="4631812" cy="153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Раскрытие экологических проблем и способов их решен</a:t>
            </a:r>
            <a:r>
              <a:rPr lang="en-US" sz="16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ия</a:t>
            </a:r>
            <a:endParaRPr lang="en-US" sz="16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8635" y="3844131"/>
            <a:ext cx="269273" cy="269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6904758" y="3899793"/>
            <a:ext cx="4631812" cy="153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Изучение материалов о белорусских </a:t>
            </a:r>
            <a:r>
              <a:rPr lang="en-US" sz="140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учёных</a:t>
            </a: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и их открытиях</a:t>
            </a:r>
            <a:endParaRPr lang="en-US" sz="1100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8635" y="4668242"/>
            <a:ext cx="269273" cy="26928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892363" y="4668242"/>
            <a:ext cx="4631812" cy="426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Демонстрация достижений науки и промышленности Республики Беларусь</a:t>
            </a:r>
            <a:endParaRPr lang="en-US" sz="1400" dirty="0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8635" y="5492353"/>
            <a:ext cx="269273" cy="26928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892363" y="5456550"/>
            <a:ext cx="4631812" cy="3079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Практические задания, ориентированные на получаемые профессии (повара, сварщики и др.)</a:t>
            </a:r>
            <a:endParaRPr lang="en-US" sz="1400" dirty="0"/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id="{60A033D6-5641-4AD4-A92D-A76B91889786}"/>
              </a:ext>
            </a:extLst>
          </p:cNvPr>
          <p:cNvSpPr/>
          <p:nvPr/>
        </p:nvSpPr>
        <p:spPr>
          <a:xfrm>
            <a:off x="661475" y="5156696"/>
            <a:ext cx="5202603" cy="814586"/>
          </a:xfrm>
          <a:custGeom>
            <a:avLst/>
            <a:gdLst/>
            <a:ahLst/>
            <a:cxnLst/>
            <a:rect l="l" t="t" r="r" b="b"/>
            <a:pathLst>
              <a:path w="5202603" h="666948">
                <a:moveTo>
                  <a:pt x="0" y="0"/>
                </a:moveTo>
                <a:lnTo>
                  <a:pt x="5202603" y="0"/>
                </a:lnTo>
                <a:lnTo>
                  <a:pt x="5202603" y="604098"/>
                </a:lnTo>
                <a:arcTo wR="62849" hR="62850" stAng="0" swAng="5400000"/>
                <a:lnTo>
                  <a:pt x="62849" y="666948"/>
                </a:lnTo>
                <a:arcTo wR="62849" hR="62850" stAng="5400000" swAng="5400000"/>
                <a:lnTo>
                  <a:pt x="0" y="0"/>
                </a:lnTo>
                <a:close/>
              </a:path>
            </a:pathLst>
          </a:custGeom>
          <a:solidFill>
            <a:srgbClr val="E1F5FE"/>
          </a:solidFill>
          <a:ln/>
        </p:spPr>
        <p:txBody>
          <a:bodyPr/>
          <a:lstStyle/>
          <a:p>
            <a:pPr>
              <a:lnSpc>
                <a:spcPts val="1400"/>
              </a:lnSpc>
            </a:pPr>
            <a:r>
              <a:rPr lang="ru-RU" sz="1600" b="1" dirty="0"/>
              <a:t>Белорусская литература: </a:t>
            </a:r>
            <a:r>
              <a:rPr lang="ru-RU" sz="1600" dirty="0"/>
              <a:t>уделить внимание произведениям, посвященным героизму белорусского народа в годы Великой Отечественной войны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224919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99020"/>
                </a:lnTo>
                <a:lnTo>
                  <a:pt x="95120" y="95800"/>
                </a:lnTo>
                <a:lnTo>
                  <a:pt x="91020" y="93460"/>
                </a:lnTo>
                <a:lnTo>
                  <a:pt x="89650" y="92870"/>
                </a:lnTo>
                <a:lnTo>
                  <a:pt x="89550" y="92680"/>
                </a:lnTo>
                <a:lnTo>
                  <a:pt x="83980" y="90040"/>
                </a:lnTo>
                <a:lnTo>
                  <a:pt x="78810" y="87990"/>
                </a:lnTo>
                <a:lnTo>
                  <a:pt x="72660" y="86040"/>
                </a:lnTo>
                <a:lnTo>
                  <a:pt x="66020" y="84470"/>
                </a:lnTo>
                <a:lnTo>
                  <a:pt x="60450" y="83590"/>
                </a:lnTo>
                <a:lnTo>
                  <a:pt x="53030" y="83010"/>
                </a:lnTo>
                <a:lnTo>
                  <a:pt x="46970" y="83010"/>
                </a:lnTo>
                <a:lnTo>
                  <a:pt x="39550" y="83590"/>
                </a:lnTo>
                <a:lnTo>
                  <a:pt x="31640" y="84960"/>
                </a:lnTo>
                <a:lnTo>
                  <a:pt x="25000" y="86720"/>
                </a:lnTo>
                <a:lnTo>
                  <a:pt x="19630" y="88570"/>
                </a:lnTo>
                <a:lnTo>
                  <a:pt x="12400" y="91700"/>
                </a:lnTo>
                <a:lnTo>
                  <a:pt x="5370" y="95510"/>
                </a:lnTo>
                <a:lnTo>
                  <a:pt x="0" y="9902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661475" y="2794198"/>
            <a:ext cx="1248041" cy="243979"/>
          </a:xfrm>
          <a:prstGeom prst="roundRect">
            <a:avLst>
              <a:gd name="adj" fmla="val 22126"/>
            </a:avLst>
          </a:prstGeom>
          <a:solidFill>
            <a:srgbClr val="D0E1FB"/>
          </a:solidFill>
          <a:ln/>
        </p:spPr>
      </p:sp>
      <p:sp>
        <p:nvSpPr>
          <p:cNvPr id="4" name="Text 1"/>
          <p:cNvSpPr/>
          <p:nvPr/>
        </p:nvSpPr>
        <p:spPr>
          <a:xfrm>
            <a:off x="757814" y="2842320"/>
            <a:ext cx="1664948" cy="147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БЕЗОПАСНОСТЬ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61475" y="3092748"/>
            <a:ext cx="10868745" cy="441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31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Правила безопасности и требования к кабинетам</a:t>
            </a:r>
            <a:endParaRPr lang="en-US" sz="3150" dirty="0"/>
          </a:p>
        </p:txBody>
      </p:sp>
      <p:sp>
        <p:nvSpPr>
          <p:cNvPr id="6" name="Text 3"/>
          <p:cNvSpPr/>
          <p:nvPr/>
        </p:nvSpPr>
        <p:spPr>
          <a:xfrm>
            <a:off x="661475" y="3739257"/>
            <a:ext cx="321262" cy="176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92A47"/>
                </a:solidFill>
                <a:latin typeface="Noto Sans Light" pitchFamily="34" charset="0"/>
                <a:ea typeface="Noto Sans Light" pitchFamily="34" charset="-122"/>
                <a:cs typeface="Noto Sans Light" pitchFamily="34" charset="-120"/>
              </a:rPr>
              <a:t>01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61475" y="3969048"/>
            <a:ext cx="5366112" cy="19050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8" name="Text 5"/>
          <p:cNvSpPr/>
          <p:nvPr/>
        </p:nvSpPr>
        <p:spPr>
          <a:xfrm>
            <a:off x="661475" y="4087416"/>
            <a:ext cx="5366112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В </a:t>
            </a:r>
            <a:r>
              <a:rPr lang="en-US" sz="1550" dirty="0" err="1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начале</a:t>
            </a: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 </a:t>
            </a:r>
            <a:r>
              <a:rPr lang="en-US" sz="1550" dirty="0" err="1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кажд</a:t>
            </a:r>
            <a:r>
              <a:rPr lang="ru-RU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ого полугодия (семестра)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61475" y="4390132"/>
            <a:ext cx="5366112" cy="760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12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Преподаватель проводит обучение ОПБП </a:t>
            </a:r>
            <a:r>
              <a:rPr lang="ru-RU" sz="12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по учебным предметам «Физика»,, «Биология», «Химия», «Информатика», «Прикладная информатика», «Допризывная подготовка» и по учебным предметам </a:t>
            </a:r>
            <a:r>
              <a:rPr lang="ru-RU" sz="125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проф.компонента</a:t>
            </a:r>
            <a:r>
              <a:rPr lang="ru-RU" sz="12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endParaRPr lang="en-US" sz="1250" dirty="0">
              <a:solidFill>
                <a:srgbClr val="192A47"/>
              </a:solidFill>
              <a:latin typeface="Arimo" pitchFamily="34" charset="0"/>
              <a:ea typeface="Arimo" pitchFamily="34" charset="-122"/>
              <a:cs typeface="Arimo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164108" y="3739257"/>
            <a:ext cx="321262" cy="176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92A47"/>
                </a:solidFill>
                <a:latin typeface="Noto Sans Light" pitchFamily="34" charset="0"/>
                <a:ea typeface="Noto Sans Light" pitchFamily="34" charset="-122"/>
                <a:cs typeface="Noto Sans Light" pitchFamily="34" charset="-120"/>
              </a:rPr>
              <a:t>02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164108" y="3969048"/>
            <a:ext cx="5366112" cy="19050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12" name="Text 9"/>
          <p:cNvSpPr/>
          <p:nvPr/>
        </p:nvSpPr>
        <p:spPr>
          <a:xfrm>
            <a:off x="6164108" y="4087416"/>
            <a:ext cx="5366112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Физическая культура и здоровье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164108" y="4390132"/>
            <a:ext cx="5366112" cy="3268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5000"/>
              </a:lnSpc>
              <a:buNone/>
            </a:pPr>
            <a:r>
              <a:rPr lang="en-US" sz="12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Первое занятие в каждом полугодии и при изучении каждой темы начинается с обучения правилам безопасного поведения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61475" y="5185271"/>
            <a:ext cx="321262" cy="3481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92A47"/>
                </a:solidFill>
                <a:latin typeface="Noto Sans Light" pitchFamily="34" charset="0"/>
                <a:ea typeface="Noto Sans Light" pitchFamily="34" charset="-122"/>
                <a:cs typeface="Noto Sans Light" pitchFamily="34" charset="-120"/>
              </a:rPr>
              <a:t>03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61475" y="5523905"/>
            <a:ext cx="5366112" cy="19050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16" name="Text 13"/>
          <p:cNvSpPr/>
          <p:nvPr/>
        </p:nvSpPr>
        <p:spPr>
          <a:xfrm>
            <a:off x="661475" y="5612128"/>
            <a:ext cx="5366112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Обязательное оснащение кабинетов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661475" y="5884869"/>
            <a:ext cx="5366112" cy="3268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5000"/>
              </a:lnSpc>
              <a:buNone/>
            </a:pPr>
            <a:r>
              <a:rPr lang="en-US" sz="12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Графики проветривания, термометр (без ртутного наполнения); в мастерских и лабораториях — аптечки первой помощи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6231220" y="5291039"/>
            <a:ext cx="321262" cy="176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92A47"/>
                </a:solidFill>
                <a:latin typeface="Noto Sans Light" pitchFamily="34" charset="0"/>
                <a:ea typeface="Noto Sans Light" pitchFamily="34" charset="-122"/>
                <a:cs typeface="Noto Sans Light" pitchFamily="34" charset="-120"/>
              </a:rPr>
              <a:t>04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164108" y="5523905"/>
            <a:ext cx="5366112" cy="19050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20" name="Text 17"/>
          <p:cNvSpPr/>
          <p:nvPr/>
        </p:nvSpPr>
        <p:spPr>
          <a:xfrm>
            <a:off x="6164108" y="5599112"/>
            <a:ext cx="5366112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Нормативная база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6164108" y="5828786"/>
            <a:ext cx="5366112" cy="3268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5000"/>
              </a:lnSpc>
              <a:buNone/>
            </a:pPr>
            <a:r>
              <a:rPr lang="en-US" sz="12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Правила безопасности утверждены постановлением Министерства образования от 03.08.2022 № 227 (ред. от 01.08.2025 № 136)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29074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9020" y="0"/>
                </a:lnTo>
                <a:lnTo>
                  <a:pt x="95800" y="4880"/>
                </a:lnTo>
                <a:lnTo>
                  <a:pt x="93460" y="8980"/>
                </a:lnTo>
                <a:lnTo>
                  <a:pt x="92770" y="10550"/>
                </a:lnTo>
                <a:lnTo>
                  <a:pt x="92580" y="10640"/>
                </a:lnTo>
                <a:lnTo>
                  <a:pt x="90040" y="16020"/>
                </a:lnTo>
                <a:lnTo>
                  <a:pt x="87990" y="21190"/>
                </a:lnTo>
                <a:lnTo>
                  <a:pt x="86040" y="27340"/>
                </a:lnTo>
                <a:lnTo>
                  <a:pt x="84570" y="33500"/>
                </a:lnTo>
                <a:lnTo>
                  <a:pt x="83590" y="39550"/>
                </a:lnTo>
                <a:lnTo>
                  <a:pt x="83010" y="46970"/>
                </a:lnTo>
                <a:lnTo>
                  <a:pt x="83010" y="53030"/>
                </a:lnTo>
                <a:lnTo>
                  <a:pt x="83590" y="60450"/>
                </a:lnTo>
                <a:lnTo>
                  <a:pt x="84960" y="68360"/>
                </a:lnTo>
                <a:lnTo>
                  <a:pt x="86720" y="75000"/>
                </a:lnTo>
                <a:lnTo>
                  <a:pt x="88570" y="80370"/>
                </a:lnTo>
                <a:lnTo>
                  <a:pt x="91700" y="87600"/>
                </a:lnTo>
                <a:lnTo>
                  <a:pt x="95510" y="94630"/>
                </a:lnTo>
                <a:lnTo>
                  <a:pt x="990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184808" y="385376"/>
            <a:ext cx="6296860" cy="883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31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Социально-гуманитарные предметы и итоги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363500"/>
            <a:ext cx="6296860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Ключевые требования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8095" y="1709781"/>
            <a:ext cx="240996" cy="24100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610878" y="1709781"/>
            <a:ext cx="2685586" cy="4417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Обществоведение и история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5197008" y="2185273"/>
            <a:ext cx="6030258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85000"/>
              </a:lnSpc>
              <a:buNone/>
            </a:pPr>
            <a:r>
              <a:rPr lang="en-US" sz="16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 кабинете — текст Конституции РБ 2022 г. На уроках обществоведения — тематические пятиминутки по Конституции. Уроки «Наш край» — на изучение краеведческого материала.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1818" y="5027052"/>
            <a:ext cx="240996" cy="24100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511068" y="5046849"/>
            <a:ext cx="4497856" cy="4417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Белорусская литература, XI кл.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5228023" y="5410021"/>
            <a:ext cx="5638772" cy="817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5000"/>
              </a:lnSpc>
              <a:buNone/>
            </a:pPr>
            <a:r>
              <a:rPr lang="en-US" sz="16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Особое внимание — произведениям о героизме белорусского народа в годы ВОВ и памяти жертв среди мирного населения.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5610878" y="3985419"/>
            <a:ext cx="2685586" cy="4417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5610878" y="4508996"/>
            <a:ext cx="2685586" cy="817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5000"/>
              </a:lnSpc>
              <a:buNone/>
            </a:pPr>
            <a:endParaRPr lang="en-US" sz="12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85842" y="3122386"/>
            <a:ext cx="346012" cy="42207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682827" y="3162307"/>
            <a:ext cx="2685586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5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Историческая политика</a:t>
            </a:r>
            <a:endParaRPr lang="en-US" sz="1550" dirty="0"/>
          </a:p>
        </p:txBody>
      </p:sp>
      <p:sp>
        <p:nvSpPr>
          <p:cNvPr id="16" name="Text 9"/>
          <p:cNvSpPr/>
          <p:nvPr/>
        </p:nvSpPr>
        <p:spPr>
          <a:xfrm>
            <a:off x="7603064" y="4348063"/>
            <a:ext cx="2685586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85000"/>
              </a:lnSpc>
              <a:buNone/>
            </a:pPr>
            <a:endParaRPr lang="en-US" sz="1400" dirty="0"/>
          </a:p>
        </p:txBody>
      </p:sp>
      <p:sp>
        <p:nvSpPr>
          <p:cNvPr id="17" name="Text 10"/>
          <p:cNvSpPr/>
          <p:nvPr/>
        </p:nvSpPr>
        <p:spPr>
          <a:xfrm>
            <a:off x="5474357" y="5633244"/>
            <a:ext cx="6055863" cy="3268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5000"/>
              </a:lnSpc>
              <a:buNone/>
            </a:pPr>
            <a:endParaRPr lang="en-US" sz="125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FF1C207-0B73-45AC-9513-755944EB9F63}"/>
              </a:ext>
            </a:extLst>
          </p:cNvPr>
          <p:cNvSpPr/>
          <p:nvPr/>
        </p:nvSpPr>
        <p:spPr>
          <a:xfrm>
            <a:off x="5125718" y="3560363"/>
            <a:ext cx="6096000" cy="13498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Оценка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событий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и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личностей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должна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соответствовать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принципам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исторической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политики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Республики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600" dirty="0" err="1">
                <a:latin typeface="Arimo" pitchFamily="34" charset="0"/>
                <a:ea typeface="Arimo" pitchFamily="34" charset="-122"/>
                <a:cs typeface="Arimo" pitchFamily="34" charset="-120"/>
              </a:rPr>
              <a:t>Беларусь</a:t>
            </a:r>
            <a:r>
              <a:rPr lang="en-US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.</a:t>
            </a:r>
            <a:r>
              <a:rPr lang="ru-RU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</a:p>
          <a:p>
            <a:pPr>
              <a:lnSpc>
                <a:spcPct val="85000"/>
              </a:lnSpc>
            </a:pPr>
            <a:endParaRPr lang="ru-RU" sz="1600" dirty="0">
              <a:latin typeface="Arimo" pitchFamily="34" charset="0"/>
              <a:ea typeface="Arimo" pitchFamily="34" charset="-122"/>
              <a:cs typeface="Arimo" pitchFamily="34" charset="-120"/>
            </a:endParaRPr>
          </a:p>
          <a:p>
            <a:pPr>
              <a:lnSpc>
                <a:spcPct val="85000"/>
              </a:lnSpc>
            </a:pPr>
            <a:r>
              <a:rPr lang="ru-RU" sz="1600" dirty="0">
                <a:latin typeface="Arimo" pitchFamily="34" charset="0"/>
                <a:ea typeface="Arimo" pitchFamily="34" charset="-122"/>
                <a:cs typeface="Arimo" pitchFamily="34" charset="-120"/>
              </a:rPr>
              <a:t>ИМП </a:t>
            </a:r>
            <a:r>
              <a:rPr lang="ru-RU" sz="16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«Об изучении в учреждениях общего среднего образования материалов о геноциде белорусского народа в годы Великой Отечественной войны»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2381548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99020"/>
                </a:lnTo>
                <a:lnTo>
                  <a:pt x="95120" y="95800"/>
                </a:lnTo>
                <a:lnTo>
                  <a:pt x="91020" y="93460"/>
                </a:lnTo>
                <a:lnTo>
                  <a:pt x="89650" y="92870"/>
                </a:lnTo>
                <a:lnTo>
                  <a:pt x="89550" y="92680"/>
                </a:lnTo>
                <a:lnTo>
                  <a:pt x="83980" y="90040"/>
                </a:lnTo>
                <a:lnTo>
                  <a:pt x="78810" y="87990"/>
                </a:lnTo>
                <a:lnTo>
                  <a:pt x="72660" y="86040"/>
                </a:lnTo>
                <a:lnTo>
                  <a:pt x="66020" y="84470"/>
                </a:lnTo>
                <a:lnTo>
                  <a:pt x="60450" y="83590"/>
                </a:lnTo>
                <a:lnTo>
                  <a:pt x="53030" y="83010"/>
                </a:lnTo>
                <a:lnTo>
                  <a:pt x="46970" y="83010"/>
                </a:lnTo>
                <a:lnTo>
                  <a:pt x="39550" y="83590"/>
                </a:lnTo>
                <a:lnTo>
                  <a:pt x="31640" y="84960"/>
                </a:lnTo>
                <a:lnTo>
                  <a:pt x="25000" y="86720"/>
                </a:lnTo>
                <a:lnTo>
                  <a:pt x="19630" y="88570"/>
                </a:lnTo>
                <a:lnTo>
                  <a:pt x="12400" y="91700"/>
                </a:lnTo>
                <a:lnTo>
                  <a:pt x="5370" y="95510"/>
                </a:lnTo>
                <a:lnTo>
                  <a:pt x="0" y="9902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661475" y="2775744"/>
            <a:ext cx="1337336" cy="258465"/>
          </a:xfrm>
          <a:prstGeom prst="roundRect">
            <a:avLst>
              <a:gd name="adj" fmla="val 22115"/>
            </a:avLst>
          </a:prstGeom>
          <a:solidFill>
            <a:srgbClr val="D0E1FB"/>
          </a:solidFill>
          <a:ln/>
        </p:spPr>
      </p:sp>
      <p:sp>
        <p:nvSpPr>
          <p:cNvPr id="4" name="Text 1"/>
          <p:cNvSpPr/>
          <p:nvPr/>
        </p:nvSpPr>
        <p:spPr>
          <a:xfrm>
            <a:off x="763469" y="2826742"/>
            <a:ext cx="1742932" cy="15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5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ДОКУМЕНТАЦИЯ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661475" y="3095427"/>
            <a:ext cx="10868745" cy="467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330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Расписание, журналы и КТП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61475" y="3697089"/>
            <a:ext cx="11388863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Выявленные нарушения и требования к ведению документации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61475" y="3969443"/>
            <a:ext cx="10868745" cy="7059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87000"/>
              </a:lnSpc>
              <a:buNone/>
            </a:pPr>
            <a:r>
              <a:rPr lang="en-US" sz="16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Расписание занятий должно соответствовать Постановлению Совета Министров № 525 от 07.08.2019. </a:t>
            </a:r>
            <a:endParaRPr lang="ru-RU" sz="1600" dirty="0">
              <a:solidFill>
                <a:srgbClr val="192A47"/>
              </a:solidFill>
              <a:latin typeface="Arimo" pitchFamily="34" charset="0"/>
              <a:ea typeface="Arimo" pitchFamily="34" charset="-122"/>
              <a:cs typeface="Arimo" pitchFamily="34" charset="-120"/>
            </a:endParaRPr>
          </a:p>
          <a:p>
            <a:pPr marL="0" indent="0" algn="just">
              <a:lnSpc>
                <a:spcPct val="87000"/>
              </a:lnSpc>
              <a:buNone/>
            </a:pPr>
            <a:r>
              <a:rPr lang="en-US" sz="16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 ходе мониторинга в мае выявлены нарушения: несоответствие нагрузки учебного плана (6-дневная неделя) расписанию (5-дневная неделя); незаконное объединение занятий по физкультуре на I–II курсах.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61475" y="4793555"/>
            <a:ext cx="3520788" cy="1415058"/>
          </a:xfrm>
          <a:prstGeom prst="roundRect">
            <a:avLst>
              <a:gd name="adj" fmla="val 5049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6C7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581" y="4982666"/>
            <a:ext cx="3142576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Форма № 2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50581" y="5216525"/>
            <a:ext cx="3142576" cy="873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Название практической работы записывается 1 </a:t>
            </a:r>
            <a:r>
              <a:rPr lang="en-US" sz="140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раз</a:t>
            </a:r>
            <a:r>
              <a:rPr lang="ru-RU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335354" y="4793555"/>
            <a:ext cx="3520888" cy="1415058"/>
          </a:xfrm>
          <a:prstGeom prst="roundRect">
            <a:avLst>
              <a:gd name="adj" fmla="val 5049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6C7E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24460" y="4982666"/>
            <a:ext cx="3142675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Форма № 3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4524460" y="5216525"/>
            <a:ext cx="3142675" cy="873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Заполняется своевременно (сентябрь, май). Учащимся групп </a:t>
            </a:r>
            <a:r>
              <a:rPr lang="en-US" sz="16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СМГ</a:t>
            </a: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и ЛФК </a:t>
            </a: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тестовые упражнения </a:t>
            </a:r>
            <a:r>
              <a:rPr lang="en-US" sz="130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не</a:t>
            </a:r>
            <a:r>
              <a:rPr lang="en-US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ru-RU" sz="13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выполняют.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8009332" y="4793555"/>
            <a:ext cx="3520888" cy="1415058"/>
          </a:xfrm>
          <a:prstGeom prst="roundRect">
            <a:avLst>
              <a:gd name="adj" fmla="val 5049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6C7E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198439" y="4982666"/>
            <a:ext cx="3142675" cy="233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50" dirty="0">
                <a:solidFill>
                  <a:srgbClr val="192A47"/>
                </a:solidFill>
                <a:latin typeface="Noto Sans ExtraBold" pitchFamily="34" charset="0"/>
                <a:ea typeface="Noto Sans ExtraBold" pitchFamily="34" charset="-122"/>
                <a:cs typeface="Noto Sans ExtraBold" pitchFamily="34" charset="-120"/>
              </a:rPr>
              <a:t>Форма № 4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8198439" y="5216525"/>
            <a:ext cx="3142675" cy="873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7000"/>
              </a:lnSpc>
              <a:buNone/>
            </a:pP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Результаты медицинского обследования заполняются в </a:t>
            </a:r>
            <a:r>
              <a:rPr lang="en-US" sz="140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начале</a:t>
            </a: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400" dirty="0" err="1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сентября</a:t>
            </a:r>
            <a:r>
              <a:rPr lang="en-US" sz="1400" dirty="0">
                <a:solidFill>
                  <a:srgbClr val="192A47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(января) и подписываются медицинским работником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752</Words>
  <Application>Microsoft Office PowerPoint</Application>
  <PresentationFormat>Широкоэкранный</PresentationFormat>
  <Paragraphs>92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Arimo</vt:lpstr>
      <vt:lpstr>Noto Sans Light</vt:lpstr>
      <vt:lpstr>Arimo Bold</vt:lpstr>
      <vt:lpstr>Noto Sans ExtraBold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Z-Tech</dc:creator>
  <cp:lastModifiedBy>Машиностроения Колледж</cp:lastModifiedBy>
  <cp:revision>9</cp:revision>
  <dcterms:created xsi:type="dcterms:W3CDTF">2026-08-27T08:46:49Z</dcterms:created>
  <dcterms:modified xsi:type="dcterms:W3CDTF">2026-09-02T07:41:13Z</dcterms:modified>
</cp:coreProperties>
</file>