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02" d="100"/>
          <a:sy n="102" d="100"/>
        </p:scale>
        <p:origin x="8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d70d03e35164fc2aebed77265e8396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160000" y="127000"/>
            <a:ext cx="1905000" cy="635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270D0">
                  <a:alpha val="40000"/>
                </a:srgbClr>
              </a:gs>
              <a:gs pos="100000">
                <a:srgbClr val="AA84E6">
                  <a:alpha val="0"/>
                </a:srgbClr>
              </a:gs>
            </a:gsLst>
            <a:lin ang="2700000"/>
          </a:gra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pic>
        <p:nvPicPr>
          <p:cNvPr id="3" name="image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86025" y="0"/>
            <a:ext cx="9705975" cy="6858000"/>
          </a:xfrm>
          <a:prstGeom prst="rect">
            <a:avLst/>
          </a:prstGeom>
        </p:spPr>
      </p:pic>
      <p:pic>
        <p:nvPicPr>
          <p:cNvPr id="4" name="image3.png"/>
          <p:cNvPicPr>
            <a:picLocks noChangeAspect="1"/>
          </p:cNvPicPr>
          <p:nvPr/>
        </p:nvPicPr>
        <p:blipFill>
          <a:blip r:embed="rId3"/>
          <a:srcRect l="6642" t="39062" r="9359" b="31067"/>
          <a:stretch>
            <a:fillRect/>
          </a:stretch>
        </p:blipFill>
        <p:spPr>
          <a:xfrm flipH="1">
            <a:off x="-4" y="3967566"/>
            <a:ext cx="12192002" cy="2890434"/>
          </a:xfrm>
          <a:prstGeom prst="rect">
            <a:avLst/>
          </a:prstGeom>
        </p:spPr>
      </p:pic>
      <p:sp>
        <p:nvSpPr>
          <p:cNvPr id="5" name="AutoShape 5"/>
          <p:cNvSpPr>
            <a:spLocks noGrp="1"/>
          </p:cNvSpPr>
          <p:nvPr>
            <p:ph type="ctrTitle"/>
          </p:nvPr>
        </p:nvSpPr>
        <p:spPr>
          <a:xfrm>
            <a:off x="1233714" y="3421388"/>
            <a:ext cx="10285186" cy="923330"/>
          </a:xfrm>
        </p:spPr>
        <p:txBody>
          <a:bodyPr vert="horz" wrap="square" lIns="91440" tIns="45720" rIns="91440" bIns="45720" anchor="t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5400" b="1" i="0" u="none" baseline="0">
                <a:solidFill>
                  <a:srgbClr val="000000"/>
                </a:solidFill>
                <a:latin typeface="Arial"/>
                <a:ea typeface="Arial"/>
              </a:rPr>
              <a:t>PowerPoint</a:t>
            </a:r>
          </a:p>
        </p:txBody>
      </p:sp>
      <p:sp>
        <p:nvSpPr>
          <p:cNvPr id="6" name="AutoShape 6"/>
          <p:cNvSpPr>
            <a:spLocks noGrp="1"/>
          </p:cNvSpPr>
          <p:nvPr>
            <p:ph type="subTitle" idx="1"/>
          </p:nvPr>
        </p:nvSpPr>
        <p:spPr>
          <a:xfrm>
            <a:off x="9350714" y="1730320"/>
            <a:ext cx="877163" cy="829638"/>
          </a:xfrm>
          <a:prstGeom prst="rect">
            <a:avLst/>
          </a:prstGeom>
          <a:noFill/>
        </p:spPr>
        <p:txBody>
          <a:bodyPr vert="eaVert" wrap="square" lIns="91440" tIns="45720" rIns="91440" bIns="45720" anchor="t">
            <a:spAutoFit/>
          </a:bodyPr>
          <a:lstStyle/>
          <a:p>
            <a:pPr marL="0" indent="0" algn="l">
              <a:lnSpc>
                <a:spcPct val="150000"/>
              </a:lnSpc>
              <a:spcBef>
                <a:spcPct val="0"/>
              </a:spcBef>
            </a:pPr>
            <a:r>
              <a:rPr lang="en-US" sz="1000" b="0" i="0" u="none" baseline="0">
                <a:solidFill>
                  <a:srgbClr val="000000"/>
                </a:solidFill>
                <a:latin typeface="Arial"/>
                <a:ea typeface="Arial"/>
              </a:rPr>
              <a:t>Click to edit Master subtitle style</a:t>
            </a:r>
          </a:p>
        </p:txBody>
      </p:sp>
      <p:pic>
        <p:nvPicPr>
          <p:cNvPr id="7" name="7d70d03e35164fc2aebed77265e8396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160000" y="127000"/>
            <a:ext cx="1905000" cy="635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270D0">
                  <a:alpha val="40000"/>
                </a:srgbClr>
              </a:gs>
              <a:gs pos="100000">
                <a:srgbClr val="AA84E6">
                  <a:alpha val="0"/>
                </a:srgbClr>
              </a:gs>
            </a:gsLst>
            <a:lin ang="2700000"/>
          </a:gra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5546340" y="0"/>
            <a:ext cx="5654377" cy="5851360"/>
            <a:chOff x="3943350" y="-2993861"/>
            <a:chExt cx="9980227" cy="10327910"/>
          </a:xfrm>
        </p:grpSpPr>
        <p:sp>
          <p:nvSpPr>
            <p:cNvPr id="4" name="AutoShape 4"/>
            <p:cNvSpPr/>
            <p:nvPr/>
          </p:nvSpPr>
          <p:spPr>
            <a:xfrm>
              <a:off x="4210052" y="-2550408"/>
              <a:ext cx="9613898" cy="9613898"/>
            </a:xfrm>
            <a:prstGeom prst="ellipse">
              <a:avLst/>
            </a:prstGeom>
            <a:solidFill>
              <a:srgbClr val="FFFFFF"/>
            </a:solidFill>
            <a:ln cap="flat" cmpd="sng">
              <a:prstDash val="solid"/>
            </a:ln>
          </p:spPr>
          <p:txBody>
            <a:bodyPr vert="horz" lIns="91440" tIns="45720" rIns="91440" bIns="45720" anchor="ctr">
              <a:normAutofit/>
            </a:bodyPr>
            <a:lstStyle/>
            <a:p>
              <a:pPr marL="0" algn="ctr"/>
              <a:endParaRPr/>
            </a:p>
          </p:txBody>
        </p:sp>
        <p:pic>
          <p:nvPicPr>
            <p:cNvPr id="5" name="image4.png"/>
            <p:cNvPicPr>
              <a:picLocks noChangeAspect="1"/>
            </p:cNvPicPr>
            <p:nvPr/>
          </p:nvPicPr>
          <p:blipFill>
            <a:blip r:embed="rId2">
              <a:alphaModFix amt="15000"/>
            </a:blip>
            <a:stretch>
              <a:fillRect/>
            </a:stretch>
          </p:blipFill>
          <p:spPr>
            <a:xfrm>
              <a:off x="3943350" y="-2993861"/>
              <a:ext cx="9980227" cy="10327910"/>
            </a:xfrm>
            <a:prstGeom prst="rect">
              <a:avLst/>
            </a:prstGeom>
          </p:spPr>
        </p:pic>
      </p:grpSp>
      <p:sp>
        <p:nvSpPr>
          <p:cNvPr id="6" name="AutoShape 6"/>
          <p:cNvSpPr>
            <a:spLocks noGrp="1"/>
          </p:cNvSpPr>
          <p:nvPr>
            <p:ph type="title"/>
          </p:nvPr>
        </p:nvSpPr>
        <p:spPr>
          <a:xfrm>
            <a:off x="3792575" y="2306128"/>
            <a:ext cx="3743464" cy="1588127"/>
          </a:xfrm>
        </p:spPr>
        <p:txBody>
          <a:bodyPr vert="horz" wrap="square" lIns="91440" tIns="45720" rIns="91440" bIns="45720" anchor="ctr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3600" b="1" i="0" u="none" baseline="0">
                <a:solidFill>
                  <a:srgbClr val="000000"/>
                </a:solidFill>
                <a:latin typeface="Arial"/>
                <a:ea typeface="Arial"/>
              </a:rPr>
              <a:t>Click to edit Master title style</a:t>
            </a:r>
          </a:p>
        </p:txBody>
      </p:sp>
      <p:sp>
        <p:nvSpPr>
          <p:cNvPr id="7" name="AutoShape 7"/>
          <p:cNvSpPr>
            <a:spLocks noGrp="1"/>
          </p:cNvSpPr>
          <p:nvPr>
            <p:ph type="body" sz="quarter" idx="10"/>
          </p:nvPr>
        </p:nvSpPr>
        <p:spPr>
          <a:xfrm>
            <a:off x="7536039" y="2315362"/>
            <a:ext cx="1553631" cy="1569660"/>
          </a:xfrm>
        </p:spPr>
        <p:txBody>
          <a:bodyPr vert="horz" wrap="none" lIns="91440" tIns="45720" rIns="91440" bIns="45720" anchor="ctr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</a:pPr>
            <a:r>
              <a:rPr lang="en-GB" sz="9600" b="1" i="0" u="none" baseline="0">
                <a:solidFill>
                  <a:srgbClr val="000000"/>
                </a:solidFill>
                <a:latin typeface="Arial"/>
                <a:ea typeface="Arial"/>
              </a:rPr>
              <a:t>01</a:t>
            </a:r>
          </a:p>
        </p:txBody>
      </p:sp>
      <p:pic>
        <p:nvPicPr>
          <p:cNvPr id="8" name="image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4000501"/>
            <a:ext cx="9260114" cy="2578167"/>
          </a:xfrm>
          <a:prstGeom prst="rect">
            <a:avLst/>
          </a:prstGeom>
        </p:spPr>
      </p:pic>
      <p:cxnSp>
        <p:nvCxnSpPr>
          <p:cNvPr id="9" name="Connector 9"/>
          <p:cNvCxnSpPr/>
          <p:nvPr/>
        </p:nvCxnSpPr>
        <p:spPr>
          <a:xfrm>
            <a:off x="11692186" y="3182257"/>
            <a:ext cx="499814" cy="0"/>
          </a:xfrm>
          <a:prstGeom prst="line">
            <a:avLst/>
          </a:prstGeom>
          <a:ln w="15875" cap="flat" cmpd="sng">
            <a:solidFill>
              <a:srgbClr val="000000"/>
            </a:solidFill>
            <a:prstDash val="solid"/>
          </a:ln>
        </p:spPr>
      </p:cxnSp>
      <p:pic>
        <p:nvPicPr>
          <p:cNvPr id="10" name="7d70d03e35164fc2aebed77265e8396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160000" y="127000"/>
            <a:ext cx="1905000" cy="635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0402" y="0"/>
            <a:ext cx="10858500" cy="1028700"/>
          </a:xfrm>
        </p:spPr>
        <p:txBody>
          <a:bodyPr vert="horz" lIns="91440" tIns="45720" rIns="91440" bIns="45720" anchor="b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3200" b="1" i="0" u="none" baseline="0">
                <a:solidFill>
                  <a:srgbClr val="000000"/>
                </a:solidFill>
                <a:latin typeface="Arial"/>
                <a:ea typeface="Arial"/>
              </a:rPr>
              <a:t>Click to edit Master title style</a:t>
            </a:r>
          </a:p>
        </p:txBody>
      </p:sp>
      <p:sp>
        <p:nvSpPr>
          <p:cNvPr id="3" name="AutoShape 3"/>
          <p:cNvSpPr>
            <a:spLocks noGrp="1"/>
          </p:cNvSpPr>
          <p:nvPr>
            <p:ph type="dt" sz="half" idx="10"/>
          </p:nvPr>
        </p:nvSpPr>
        <p:spPr>
          <a:xfrm>
            <a:off x="5401732" y="6235704"/>
            <a:ext cx="1388536" cy="206381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4" name="AutoShape 4"/>
          <p:cNvSpPr>
            <a:spLocks noGrp="1"/>
          </p:cNvSpPr>
          <p:nvPr>
            <p:ph type="ftr" sz="quarter" idx="11"/>
          </p:nvPr>
        </p:nvSpPr>
        <p:spPr>
          <a:xfrm>
            <a:off x="660402" y="6235704"/>
            <a:ext cx="4140201" cy="206381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r>
              <a:rPr lang="zh-CN" altLang="en-US" sz="900" b="0" i="0" u="none" baseline="0">
                <a:solidFill>
                  <a:srgbClr val="000000">
                    <a:lumMod val="50000"/>
                    <a:lumOff val="50000"/>
                  </a:srgbClr>
                </a:solidFill>
                <a:latin typeface="微软雅黑"/>
                <a:ea typeface="微软雅黑"/>
              </a:rPr>
              <a:t>请在插入菜单</a:t>
            </a:r>
            <a:r>
              <a:rPr lang="en-US" sz="900" b="0" i="0" u="none" baseline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Arial"/>
              </a:rPr>
              <a:t>—</a:t>
            </a:r>
            <a:r>
              <a:rPr lang="zh-CN" altLang="en-US" sz="900" b="0" i="0" u="none" baseline="0">
                <a:solidFill>
                  <a:srgbClr val="000000">
                    <a:lumMod val="50000"/>
                    <a:lumOff val="50000"/>
                  </a:srgbClr>
                </a:solidFill>
                <a:latin typeface="微软雅黑"/>
                <a:ea typeface="微软雅黑"/>
              </a:rPr>
              <a:t>页眉和页脚中修改此文本</a:t>
            </a:r>
          </a:p>
        </p:txBody>
      </p:sp>
      <p:sp>
        <p:nvSpPr>
          <p:cNvPr id="5" name="AutoShape 5"/>
          <p:cNvSpPr>
            <a:spLocks noGrp="1"/>
          </p:cNvSpPr>
          <p:nvPr>
            <p:ph type="sldNum" sz="quarter" idx="12"/>
          </p:nvPr>
        </p:nvSpPr>
        <p:spPr>
          <a:xfrm>
            <a:off x="9814562" y="6235704"/>
            <a:ext cx="1704340" cy="215996"/>
          </a:xfrm>
          <a:prstGeom prst="rect">
            <a:avLst/>
          </a:prstGeom>
        </p:spPr>
        <p:txBody>
          <a:bodyPr vert="horz" wrap="none" lIns="91440" tIns="45720" rIns="91440" bIns="45720" anchor="ctr">
            <a:normAutofit/>
          </a:bodyPr>
          <a:lstStyle/>
          <a:p>
            <a:pPr marL="0" algn="r"/>
            <a:fld id="{3386411A-70EE-422D-B97C-F56BEE3FF077}" type="slidenum">
              <a:rPr lang="zh-CN" altLang="en-US" sz="800" b="0" i="0" u="none" baseline="0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zh-CN" altLang="en-US" sz="800" b="0" i="0" u="none" baseline="0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6" name="7d70d03e35164fc2aebed77265e8396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160000" y="127000"/>
            <a:ext cx="1905000" cy="635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270D0">
                  <a:alpha val="40000"/>
                </a:srgbClr>
              </a:gs>
              <a:gs pos="100000">
                <a:srgbClr val="AA84E6">
                  <a:alpha val="0"/>
                </a:srgbClr>
              </a:gs>
            </a:gsLst>
            <a:lin ang="2700000"/>
          </a:gra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pic>
        <p:nvPicPr>
          <p:cNvPr id="3" name="image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12700"/>
            <a:ext cx="10058400" cy="6773371"/>
          </a:xfrm>
          <a:prstGeom prst="rect">
            <a:avLst/>
          </a:prstGeom>
        </p:spPr>
      </p:pic>
      <p:pic>
        <p:nvPicPr>
          <p:cNvPr id="4" name="image3.png"/>
          <p:cNvPicPr>
            <a:picLocks noChangeAspect="1"/>
          </p:cNvPicPr>
          <p:nvPr/>
        </p:nvPicPr>
        <p:blipFill>
          <a:blip r:embed="rId3"/>
          <a:srcRect l="6642" t="39062" r="9359" b="31067"/>
          <a:stretch>
            <a:fillRect/>
          </a:stretch>
        </p:blipFill>
        <p:spPr>
          <a:xfrm>
            <a:off x="-4" y="3967566"/>
            <a:ext cx="12192002" cy="2890434"/>
          </a:xfrm>
          <a:prstGeom prst="rect">
            <a:avLst/>
          </a:prstGeom>
        </p:spPr>
      </p:pic>
      <p:sp>
        <p:nvSpPr>
          <p:cNvPr id="5" name="AutoShape 5"/>
          <p:cNvSpPr>
            <a:spLocks noGrp="1"/>
          </p:cNvSpPr>
          <p:nvPr>
            <p:ph type="body" sz="quarter" idx="13"/>
          </p:nvPr>
        </p:nvSpPr>
        <p:spPr>
          <a:xfrm>
            <a:off x="6083298" y="2172007"/>
            <a:ext cx="5435600" cy="1642694"/>
          </a:xfrm>
        </p:spPr>
        <p:txBody>
          <a:bodyPr vert="horz" lIns="91440" tIns="45720" rIns="91440" bIns="45720" anchor="b">
            <a:spAutoFit/>
          </a:bodyPr>
          <a:lstStyle/>
          <a:p>
            <a:pPr marL="0" indent="0" algn="l">
              <a:lnSpc>
                <a:spcPct val="120000"/>
              </a:lnSpc>
              <a:spcBef>
                <a:spcPct val="0"/>
              </a:spcBef>
            </a:pPr>
            <a:r>
              <a:rPr lang="en-US" sz="4400" b="1" i="0" u="none" baseline="0">
                <a:solidFill>
                  <a:srgbClr val="000000"/>
                </a:solidFill>
                <a:latin typeface="Arial"/>
                <a:ea typeface="Arial"/>
              </a:rPr>
              <a:t>Thank you for</a:t>
            </a:r>
          </a:p>
          <a:p>
            <a:pPr marL="0" indent="0" algn="l">
              <a:lnSpc>
                <a:spcPct val="120000"/>
              </a:lnSpc>
              <a:spcBef>
                <a:spcPct val="0"/>
              </a:spcBef>
            </a:pPr>
            <a:r>
              <a:rPr lang="en-US" sz="4400" b="1" i="0" u="none" baseline="0">
                <a:solidFill>
                  <a:srgbClr val="000000"/>
                </a:solidFill>
                <a:latin typeface="Arial"/>
                <a:ea typeface="Arial"/>
              </a:rPr>
              <a:t>Watching.</a:t>
            </a:r>
          </a:p>
        </p:txBody>
      </p:sp>
      <p:pic>
        <p:nvPicPr>
          <p:cNvPr id="6" name="7d70d03e35164fc2aebed77265e8396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160000" y="127000"/>
            <a:ext cx="1905000" cy="635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0402" y="0"/>
            <a:ext cx="10858500" cy="1028700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altLang="en-US" sz="2400" b="1" i="0" u="none" baseline="0">
                <a:solidFill>
                  <a:srgbClr val="000000"/>
                </a:solidFill>
                <a:latin typeface="微软雅黑"/>
                <a:ea typeface="微软雅黑"/>
              </a:rPr>
              <a:t>单击此处编辑母版标题样式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idx="1"/>
          </p:nvPr>
        </p:nvSpPr>
        <p:spPr>
          <a:xfrm>
            <a:off x="660402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/>
          <a:p>
            <a:pPr marL="228589" indent="-228589"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1600" b="0" i="0" u="none" baseline="0">
                <a:solidFill>
                  <a:srgbClr val="000000"/>
                </a:solidFill>
                <a:latin typeface="微软雅黑"/>
                <a:ea typeface="微软雅黑"/>
              </a:rPr>
              <a:t>单击此处编辑母版文本样式</a:t>
            </a:r>
          </a:p>
          <a:p>
            <a:pPr marL="685766" lvl="1" indent="-228589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1600" b="0" i="0" u="none" baseline="0">
                <a:solidFill>
                  <a:srgbClr val="000000"/>
                </a:solidFill>
                <a:latin typeface="微软雅黑"/>
                <a:ea typeface="微软雅黑"/>
              </a:rPr>
              <a:t>二级</a:t>
            </a:r>
          </a:p>
          <a:p>
            <a:pPr marL="1142942" lvl="2" indent="-228589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1600" b="0" i="0" u="none" baseline="0">
                <a:solidFill>
                  <a:srgbClr val="000000"/>
                </a:solidFill>
                <a:latin typeface="微软雅黑"/>
                <a:ea typeface="微软雅黑"/>
              </a:rPr>
              <a:t>三级</a:t>
            </a:r>
          </a:p>
          <a:p>
            <a:pPr marL="1600120" lvl="3" indent="-228589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1600" b="0" i="0" u="none" baseline="0">
                <a:solidFill>
                  <a:srgbClr val="000000"/>
                </a:solidFill>
                <a:latin typeface="微软雅黑"/>
                <a:ea typeface="微软雅黑"/>
              </a:rPr>
              <a:t>四级</a:t>
            </a:r>
          </a:p>
          <a:p>
            <a:pPr marL="2057298" lvl="4" indent="-228589" algn="l">
              <a:lnSpc>
                <a:spcPct val="90000"/>
              </a:lnSpc>
              <a:spcBef>
                <a:spcPts val="500"/>
              </a:spcBef>
            </a:pPr>
            <a:r>
              <a:rPr lang="zh-CN" altLang="en-US" sz="1600" b="0" i="0" u="none" baseline="0">
                <a:solidFill>
                  <a:srgbClr val="000000"/>
                </a:solidFill>
                <a:latin typeface="微软雅黑"/>
                <a:ea typeface="微软雅黑"/>
              </a:rPr>
              <a:t>五级</a:t>
            </a:r>
          </a:p>
        </p:txBody>
      </p:sp>
      <p:sp>
        <p:nvSpPr>
          <p:cNvPr id="4" name="AutoShape 4"/>
          <p:cNvSpPr>
            <a:spLocks noGrp="1"/>
          </p:cNvSpPr>
          <p:nvPr>
            <p:ph type="dt" sz="half" idx="2"/>
          </p:nvPr>
        </p:nvSpPr>
        <p:spPr>
          <a:xfrm>
            <a:off x="5401732" y="6235704"/>
            <a:ext cx="1388536" cy="206381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endParaRPr/>
          </a:p>
        </p:txBody>
      </p:sp>
      <p:sp>
        <p:nvSpPr>
          <p:cNvPr id="5" name="AutoShape 5"/>
          <p:cNvSpPr>
            <a:spLocks noGrp="1"/>
          </p:cNvSpPr>
          <p:nvPr>
            <p:ph type="ftr" sz="quarter" idx="3"/>
          </p:nvPr>
        </p:nvSpPr>
        <p:spPr>
          <a:xfrm>
            <a:off x="660402" y="6235704"/>
            <a:ext cx="4140201" cy="206381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r>
              <a:rPr lang="zh-CN" altLang="en-US" sz="1800" b="0" i="0" u="none" baseline="0">
                <a:solidFill>
                  <a:srgbClr val="000000"/>
                </a:solidFill>
                <a:latin typeface="微软雅黑"/>
                <a:ea typeface="微软雅黑"/>
              </a:rPr>
              <a:t>请在插入菜单</a:t>
            </a:r>
            <a:r>
              <a:rPr lang="en-US" sz="1800" b="0" i="0" u="none" baseline="0">
                <a:solidFill>
                  <a:srgbClr val="000000"/>
                </a:solidFill>
                <a:latin typeface="Arial"/>
                <a:ea typeface="Arial"/>
              </a:rPr>
              <a:t>—</a:t>
            </a:r>
            <a:r>
              <a:rPr lang="zh-CN" altLang="en-US" sz="1800" b="0" i="0" u="none" baseline="0">
                <a:solidFill>
                  <a:srgbClr val="000000"/>
                </a:solidFill>
                <a:latin typeface="微软雅黑"/>
                <a:ea typeface="微软雅黑"/>
              </a:rPr>
              <a:t>页眉和页脚中修改此文本</a:t>
            </a:r>
          </a:p>
        </p:txBody>
      </p:sp>
      <p:sp>
        <p:nvSpPr>
          <p:cNvPr id="6" name="AutoShape 6"/>
          <p:cNvSpPr>
            <a:spLocks noGrp="1"/>
          </p:cNvSpPr>
          <p:nvPr>
            <p:ph type="sldNum" sz="quarter" idx="4"/>
          </p:nvPr>
        </p:nvSpPr>
        <p:spPr>
          <a:xfrm>
            <a:off x="8971305" y="6235704"/>
            <a:ext cx="2547595" cy="206381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fld id="{3386411A-70EE-422D-B97C-F56BEE3FF077}" type="slidenum">
              <a:rPr lang="zh-CN" altLang="en-US" sz="1800" b="0" i="0" u="none" baseline="0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zh-CN" altLang="en-US" sz="1800" b="0" i="0" u="none" baseline="0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7" name="image1.png"/>
          <p:cNvPicPr>
            <a:picLocks noChangeAspect="1"/>
          </p:cNvPicPr>
          <p:nvPr/>
        </p:nvPicPr>
        <p:blipFill>
          <a:blip r:embed="rId7">
            <a:alphaModFix amt="10000"/>
          </a:blip>
          <a:srcRect/>
          <a:stretch>
            <a:fillRect/>
          </a:stretch>
        </p:blipFill>
        <p:spPr>
          <a:xfrm>
            <a:off x="6270173" y="0"/>
            <a:ext cx="5921827" cy="6858000"/>
          </a:xfrm>
          <a:prstGeom prst="rect">
            <a:avLst/>
          </a:prstGeom>
        </p:spPr>
      </p:pic>
      <p:pic>
        <p:nvPicPr>
          <p:cNvPr id="8" name="7d70d03e35164fc2aebed77265e83963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160000" y="127000"/>
            <a:ext cx="1905000" cy="635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ctrTitle"/>
          </p:nvPr>
        </p:nvSpPr>
        <p:spPr>
          <a:xfrm>
            <a:off x="1005042" y="629059"/>
            <a:ext cx="8900958" cy="2585323"/>
          </a:xfrm>
        </p:spPr>
        <p:txBody>
          <a:bodyPr vert="horz" wrap="square" lIns="91440" tIns="45720" rIns="91440" bIns="45720" anchor="b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zh-CN" altLang="en-US" sz="5400" b="1" i="0" u="none" baseline="0" dirty="0">
                <a:solidFill>
                  <a:srgbClr val="000000"/>
                </a:solidFill>
                <a:latin typeface="微软雅黑"/>
                <a:ea typeface="微软雅黑"/>
              </a:rPr>
              <a:t>Нейросети:</a:t>
            </a:r>
            <a:br>
              <a:rPr lang="en-US" altLang="zh-CN" sz="5400" b="1" i="0" u="none" baseline="0" dirty="0">
                <a:solidFill>
                  <a:srgbClr val="000000"/>
                </a:solidFill>
                <a:latin typeface="微软雅黑"/>
                <a:ea typeface="微软雅黑"/>
              </a:rPr>
            </a:br>
            <a:r>
              <a:rPr lang="zh-CN" altLang="en-US" sz="5400" b="1" i="0" u="none" baseline="0" dirty="0">
                <a:solidFill>
                  <a:srgbClr val="000000"/>
                </a:solidFill>
                <a:latin typeface="微软雅黑"/>
                <a:ea typeface="微软雅黑"/>
              </a:rPr>
              <a:t>Революция в обучении и повседневной жизни</a:t>
            </a:r>
          </a:p>
        </p:txBody>
      </p:sp>
      <p:cxnSp>
        <p:nvCxnSpPr>
          <p:cNvPr id="3" name="Connector 3"/>
          <p:cNvCxnSpPr/>
          <p:nvPr/>
        </p:nvCxnSpPr>
        <p:spPr>
          <a:xfrm>
            <a:off x="1163861" y="3386277"/>
            <a:ext cx="499814" cy="0"/>
          </a:xfrm>
          <a:prstGeom prst="line">
            <a:avLst/>
          </a:prstGeom>
          <a:ln w="15875" cap="flat" cmpd="sng">
            <a:solidFill>
              <a:srgbClr val="000000"/>
            </a:solidFill>
            <a:prstDash val="solid"/>
          </a:ln>
        </p:spPr>
      </p:cxn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6" dur="5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" dur="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94751" y="2491500"/>
            <a:ext cx="3124200" cy="3261867"/>
          </a:xfrm>
          <a:prstGeom prst="roundRect">
            <a:avLst>
              <a:gd name="adj" fmla="val 7400"/>
            </a:avLst>
          </a:prstGeom>
          <a:solidFill>
            <a:srgbClr val="FFFFFF"/>
          </a:solidFill>
          <a:ln cap="rnd" cmpd="sng">
            <a:prstDash val="solid"/>
          </a:ln>
          <a:effectLst>
            <a:outerShdw blurRad="254000" dist="127000" algn="ctr" rotWithShape="0">
              <a:srgbClr val="FFFFFF">
                <a:alpha val="20000"/>
                <a:lumMod val="65000"/>
              </a:srgbClr>
            </a:outerShdw>
          </a:effectLst>
        </p:spPr>
        <p:txBody>
          <a:bodyPr rot="0" vert="horz" wrap="square" lIns="91440" tIns="45720" rIns="91440" bIns="45720" anchor="ctr">
            <a:prstTxWarp prst="textNoShape">
              <a:avLst/>
            </a:prstTxWarp>
            <a:normAutofit/>
          </a:bodyPr>
          <a:lstStyle/>
          <a:p>
            <a:pPr marL="0" algn="ctr"/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1014429" y="2762988"/>
            <a:ext cx="2921028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1600" b="1" i="0" u="none" baseline="0">
                <a:solidFill>
                  <a:srgbClr val="000000"/>
                </a:solidFill>
                <a:latin typeface="+mn-ea"/>
                <a:ea typeface="+mn-ea"/>
              </a:rPr>
              <a:t>Распознавание лиц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1014430" y="3397791"/>
            <a:ext cx="2921028" cy="167007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en-US" sz="1400" b="0" i="0" u="none" baseline="0">
                <a:solidFill>
                  <a:srgbClr val="F0F0F0">
                    <a:lumMod val="10000"/>
                  </a:srgbClr>
                </a:solidFill>
                <a:latin typeface="+mn-ea"/>
                <a:ea typeface="+mn-ea"/>
              </a:rPr>
              <a:t>Ваш телефон узнает вас даже в шапке; нейросети распознают лица, даже если они частично скрыты.</a:t>
            </a:r>
            <a:endParaRPr lang="en-US" sz="1100"/>
          </a:p>
        </p:txBody>
      </p:sp>
      <p:grpSp>
        <p:nvGrpSpPr>
          <p:cNvPr id="5" name="Group 5"/>
          <p:cNvGrpSpPr/>
          <p:nvPr/>
        </p:nvGrpSpPr>
        <p:grpSpPr>
          <a:xfrm>
            <a:off x="1014427" y="1711803"/>
            <a:ext cx="500759" cy="500756"/>
            <a:chOff x="5472389" y="2794007"/>
            <a:chExt cx="444222" cy="444220"/>
          </a:xfrm>
        </p:grpSpPr>
        <p:sp>
          <p:nvSpPr>
            <p:cNvPr id="6" name="AutoShape 6"/>
            <p:cNvSpPr/>
            <p:nvPr/>
          </p:nvSpPr>
          <p:spPr>
            <a:xfrm>
              <a:off x="5472389" y="2794007"/>
              <a:ext cx="444222" cy="444220"/>
            </a:xfrm>
            <a:prstGeom prst="roundRect">
              <a:avLst/>
            </a:prstGeom>
            <a:solidFill>
              <a:srgbClr val="000000">
                <a:alpha val="30000"/>
                <a:lumMod val="50000"/>
                <a:lumOff val="50000"/>
              </a:srgbClr>
            </a:solidFill>
            <a:ln cap="rnd" cmpd="sng">
              <a:prstDash val="solid"/>
            </a:ln>
            <a:effectLst>
              <a:outerShdw blurRad="254000" dist="127000" algn="ctr" rotWithShape="0">
                <a:srgbClr val="000000">
                  <a:alpha val="32000"/>
                  <a:lumMod val="50000"/>
                  <a:lumOff val="50000"/>
                </a:srgbClr>
              </a:outerShdw>
            </a:effectLst>
          </p:spPr>
          <p:txBody>
            <a:bodyPr rot="0" vert="horz" wrap="square" lIns="91440" tIns="45720" rIns="91440" bIns="45720" anchor="ctr">
              <a:prstTxWarp prst="textNoShape">
                <a:avLst/>
              </a:prstTxWarp>
              <a:normAutofit/>
            </a:bodyPr>
            <a:lstStyle/>
            <a:p>
              <a:pPr marL="0" algn="ctr"/>
              <a:endParaRPr/>
            </a:p>
          </p:txBody>
        </p:sp>
        <p:sp>
          <p:nvSpPr>
            <p:cNvPr id="7" name="Freeform 7"/>
            <p:cNvSpPr/>
            <p:nvPr/>
          </p:nvSpPr>
          <p:spPr>
            <a:xfrm>
              <a:off x="5591719" y="2922514"/>
              <a:ext cx="205561" cy="187207"/>
            </a:xfrm>
            <a:custGeom>
              <a:avLst/>
              <a:gdLst/>
              <a:ahLst/>
              <a:cxnLst/>
              <a:rect l="l" t="t" r="r" b="b"/>
              <a:pathLst>
                <a:path w="533400" h="485775">
                  <a:moveTo>
                    <a:pt x="125329" y="229221"/>
                  </a:moveTo>
                  <a:lnTo>
                    <a:pt x="125329" y="276846"/>
                  </a:lnTo>
                  <a:lnTo>
                    <a:pt x="144379" y="276846"/>
                  </a:lnTo>
                  <a:lnTo>
                    <a:pt x="144379" y="229221"/>
                  </a:lnTo>
                  <a:lnTo>
                    <a:pt x="392029" y="229221"/>
                  </a:lnTo>
                  <a:lnTo>
                    <a:pt x="392029" y="276846"/>
                  </a:lnTo>
                  <a:lnTo>
                    <a:pt x="411079" y="276846"/>
                  </a:lnTo>
                  <a:lnTo>
                    <a:pt x="411079" y="229221"/>
                  </a:lnTo>
                  <a:lnTo>
                    <a:pt x="534904" y="229221"/>
                  </a:lnTo>
                  <a:lnTo>
                    <a:pt x="534904" y="457821"/>
                  </a:lnTo>
                  <a:cubicBezTo>
                    <a:pt x="534904" y="473632"/>
                    <a:pt x="522141" y="486396"/>
                    <a:pt x="506329" y="486396"/>
                  </a:cubicBezTo>
                  <a:lnTo>
                    <a:pt x="30079" y="486396"/>
                  </a:lnTo>
                  <a:cubicBezTo>
                    <a:pt x="14267" y="486396"/>
                    <a:pt x="1504" y="473632"/>
                    <a:pt x="1504" y="457821"/>
                  </a:cubicBezTo>
                  <a:lnTo>
                    <a:pt x="1504" y="229221"/>
                  </a:lnTo>
                  <a:lnTo>
                    <a:pt x="125329" y="229221"/>
                  </a:lnTo>
                  <a:close/>
                  <a:moveTo>
                    <a:pt x="372979" y="621"/>
                  </a:moveTo>
                  <a:cubicBezTo>
                    <a:pt x="393363" y="621"/>
                    <a:pt x="410031" y="16623"/>
                    <a:pt x="411079" y="36816"/>
                  </a:cubicBezTo>
                  <a:lnTo>
                    <a:pt x="411079" y="38721"/>
                  </a:lnTo>
                  <a:lnTo>
                    <a:pt x="411079" y="114921"/>
                  </a:lnTo>
                  <a:lnTo>
                    <a:pt x="506329" y="114921"/>
                  </a:lnTo>
                  <a:cubicBezTo>
                    <a:pt x="522141" y="114921"/>
                    <a:pt x="534904" y="127685"/>
                    <a:pt x="534904" y="143496"/>
                  </a:cubicBezTo>
                  <a:lnTo>
                    <a:pt x="534904" y="210171"/>
                  </a:lnTo>
                  <a:lnTo>
                    <a:pt x="1504" y="210171"/>
                  </a:lnTo>
                  <a:lnTo>
                    <a:pt x="1504" y="143496"/>
                  </a:lnTo>
                  <a:cubicBezTo>
                    <a:pt x="1504" y="127685"/>
                    <a:pt x="14267" y="114921"/>
                    <a:pt x="30079" y="114921"/>
                  </a:cubicBezTo>
                  <a:lnTo>
                    <a:pt x="125329" y="114921"/>
                  </a:lnTo>
                  <a:lnTo>
                    <a:pt x="125329" y="38721"/>
                  </a:lnTo>
                  <a:cubicBezTo>
                    <a:pt x="125329" y="18337"/>
                    <a:pt x="141331" y="1669"/>
                    <a:pt x="161524" y="621"/>
                  </a:cubicBezTo>
                  <a:lnTo>
                    <a:pt x="163429" y="621"/>
                  </a:lnTo>
                  <a:lnTo>
                    <a:pt x="372979" y="621"/>
                  </a:lnTo>
                  <a:close/>
                  <a:moveTo>
                    <a:pt x="372979" y="19671"/>
                  </a:moveTo>
                  <a:lnTo>
                    <a:pt x="163429" y="19671"/>
                  </a:lnTo>
                  <a:cubicBezTo>
                    <a:pt x="153428" y="19671"/>
                    <a:pt x="145141" y="27482"/>
                    <a:pt x="144474" y="37292"/>
                  </a:cubicBezTo>
                  <a:lnTo>
                    <a:pt x="144379" y="38721"/>
                  </a:lnTo>
                  <a:lnTo>
                    <a:pt x="144379" y="114921"/>
                  </a:lnTo>
                  <a:lnTo>
                    <a:pt x="392029" y="114921"/>
                  </a:lnTo>
                  <a:lnTo>
                    <a:pt x="392029" y="38721"/>
                  </a:lnTo>
                  <a:cubicBezTo>
                    <a:pt x="392029" y="29196"/>
                    <a:pt x="384981" y="21290"/>
                    <a:pt x="375836" y="19862"/>
                  </a:cubicBezTo>
                  <a:lnTo>
                    <a:pt x="374408" y="19671"/>
                  </a:lnTo>
                  <a:lnTo>
                    <a:pt x="372979" y="196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lIns="91440" tIns="45720" rIns="91440" bIns="45720" anchor="t">
              <a:normAutofit fontScale="47500" lnSpcReduction="20000"/>
            </a:bodyPr>
            <a:lstStyle/>
            <a:p>
              <a:pPr marL="0" algn="l"/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4217866" y="2491500"/>
            <a:ext cx="3124200" cy="3261867"/>
          </a:xfrm>
          <a:prstGeom prst="roundRect">
            <a:avLst>
              <a:gd name="adj" fmla="val 7400"/>
            </a:avLst>
          </a:prstGeom>
          <a:solidFill>
            <a:srgbClr val="FFFFFF"/>
          </a:solidFill>
          <a:ln cap="rnd" cmpd="sng">
            <a:prstDash val="solid"/>
          </a:ln>
          <a:effectLst>
            <a:outerShdw blurRad="254000" dist="127000" algn="ctr" rotWithShape="0">
              <a:srgbClr val="FFFFFF">
                <a:alpha val="20000"/>
                <a:lumMod val="65000"/>
              </a:srgbClr>
            </a:outerShdw>
          </a:effectLst>
        </p:spPr>
        <p:txBody>
          <a:bodyPr rot="0" vert="horz" wrap="square" lIns="91440" tIns="45720" rIns="91440" bIns="45720" anchor="ctr">
            <a:prstTxWarp prst="textNoShape">
              <a:avLst/>
            </a:prstTxWarp>
            <a:normAutofit/>
          </a:bodyPr>
          <a:lstStyle/>
          <a:p>
            <a:pPr marL="0" algn="ctr"/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4337544" y="2762988"/>
            <a:ext cx="2921028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1600" b="1" i="0" u="none" baseline="0">
                <a:solidFill>
                  <a:schemeClr val="accent2"/>
                </a:solidFill>
                <a:latin typeface="+mn-ea"/>
                <a:ea typeface="+mn-ea"/>
              </a:rPr>
              <a:t>Понимание речи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4337545" y="3397791"/>
            <a:ext cx="2921028" cy="167007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en-US" sz="1400" b="0" i="0" u="none" baseline="0">
                <a:solidFill>
                  <a:srgbClr val="F0F0F0">
                    <a:lumMod val="10000"/>
                  </a:srgbClr>
                </a:solidFill>
                <a:latin typeface="+mn-ea"/>
                <a:ea typeface="+mn-ea"/>
              </a:rPr>
              <a:t>Ваш телефон понимает вашу речь, как Siri или Алиса; нейросети понимают человеческую речь.</a:t>
            </a:r>
            <a:endParaRPr lang="en-US" sz="1100"/>
          </a:p>
        </p:txBody>
      </p:sp>
      <p:grpSp>
        <p:nvGrpSpPr>
          <p:cNvPr id="11" name="Group 11"/>
          <p:cNvGrpSpPr/>
          <p:nvPr/>
        </p:nvGrpSpPr>
        <p:grpSpPr>
          <a:xfrm>
            <a:off x="4354191" y="1711803"/>
            <a:ext cx="500759" cy="500756"/>
            <a:chOff x="7881396" y="2794007"/>
            <a:chExt cx="444222" cy="444220"/>
          </a:xfrm>
        </p:grpSpPr>
        <p:sp>
          <p:nvSpPr>
            <p:cNvPr id="12" name="AutoShape 12"/>
            <p:cNvSpPr/>
            <p:nvPr/>
          </p:nvSpPr>
          <p:spPr>
            <a:xfrm>
              <a:off x="7881396" y="2794007"/>
              <a:ext cx="444222" cy="444220"/>
            </a:xfrm>
            <a:prstGeom prst="roundRect">
              <a:avLst/>
            </a:prstGeom>
            <a:solidFill>
              <a:schemeClr val="accent2"/>
            </a:solidFill>
            <a:ln cap="rnd" cmpd="sng">
              <a:prstDash val="solid"/>
            </a:ln>
            <a:effectLst>
              <a:outerShdw blurRad="254000" dist="127000" algn="ctr" rotWithShape="0">
                <a:schemeClr val="accent2">
                  <a:alpha val="32000"/>
                </a:schemeClr>
              </a:outerShdw>
            </a:effectLst>
          </p:spPr>
          <p:txBody>
            <a:bodyPr rot="0" vert="horz" wrap="square" lIns="91440" tIns="45720" rIns="91440" bIns="45720" anchor="ctr">
              <a:prstTxWarp prst="textNoShape">
                <a:avLst/>
              </a:prstTxWarp>
              <a:normAutofit/>
            </a:bodyPr>
            <a:lstStyle/>
            <a:p>
              <a:pPr marL="0" algn="ctr"/>
              <a:endParaRPr/>
            </a:p>
          </p:txBody>
        </p:sp>
        <p:sp>
          <p:nvSpPr>
            <p:cNvPr id="13" name="Freeform 13"/>
            <p:cNvSpPr/>
            <p:nvPr/>
          </p:nvSpPr>
          <p:spPr>
            <a:xfrm>
              <a:off x="8019080" y="2913337"/>
              <a:ext cx="168853" cy="205561"/>
            </a:xfrm>
            <a:custGeom>
              <a:avLst/>
              <a:gdLst/>
              <a:ahLst/>
              <a:cxnLst/>
              <a:rect l="l" t="t" r="r" b="b"/>
              <a:pathLst>
                <a:path w="438150" h="533400">
                  <a:moveTo>
                    <a:pt x="283816" y="621"/>
                  </a:moveTo>
                  <a:cubicBezTo>
                    <a:pt x="284578" y="621"/>
                    <a:pt x="285340" y="621"/>
                    <a:pt x="286102" y="716"/>
                  </a:cubicBezTo>
                  <a:lnTo>
                    <a:pt x="286102" y="124446"/>
                  </a:lnTo>
                  <a:lnTo>
                    <a:pt x="286197" y="126160"/>
                  </a:lnTo>
                  <a:cubicBezTo>
                    <a:pt x="287055" y="141115"/>
                    <a:pt x="299532" y="153021"/>
                    <a:pt x="314677" y="153021"/>
                  </a:cubicBezTo>
                  <a:lnTo>
                    <a:pt x="314677" y="153021"/>
                  </a:lnTo>
                  <a:lnTo>
                    <a:pt x="438407" y="153021"/>
                  </a:lnTo>
                  <a:cubicBezTo>
                    <a:pt x="438502" y="153783"/>
                    <a:pt x="438502" y="154545"/>
                    <a:pt x="438502" y="155307"/>
                  </a:cubicBezTo>
                  <a:lnTo>
                    <a:pt x="438502" y="505446"/>
                  </a:lnTo>
                  <a:cubicBezTo>
                    <a:pt x="438502" y="521257"/>
                    <a:pt x="425739" y="534021"/>
                    <a:pt x="409927" y="534021"/>
                  </a:cubicBezTo>
                  <a:lnTo>
                    <a:pt x="28927" y="534021"/>
                  </a:lnTo>
                  <a:cubicBezTo>
                    <a:pt x="13115" y="534021"/>
                    <a:pt x="352" y="521257"/>
                    <a:pt x="352" y="505446"/>
                  </a:cubicBezTo>
                  <a:lnTo>
                    <a:pt x="352" y="29196"/>
                  </a:lnTo>
                  <a:cubicBezTo>
                    <a:pt x="352" y="13385"/>
                    <a:pt x="13115" y="621"/>
                    <a:pt x="28927" y="621"/>
                  </a:cubicBezTo>
                  <a:lnTo>
                    <a:pt x="283816" y="621"/>
                  </a:lnTo>
                  <a:close/>
                  <a:moveTo>
                    <a:pt x="248002" y="200646"/>
                  </a:moveTo>
                  <a:lnTo>
                    <a:pt x="152752" y="200646"/>
                  </a:lnTo>
                  <a:lnTo>
                    <a:pt x="152752" y="410196"/>
                  </a:lnTo>
                  <a:lnTo>
                    <a:pt x="171802" y="410196"/>
                  </a:lnTo>
                  <a:lnTo>
                    <a:pt x="171802" y="314946"/>
                  </a:lnTo>
                  <a:lnTo>
                    <a:pt x="248002" y="314946"/>
                  </a:lnTo>
                  <a:lnTo>
                    <a:pt x="250098" y="314946"/>
                  </a:lnTo>
                  <a:cubicBezTo>
                    <a:pt x="280673" y="313803"/>
                    <a:pt x="305152" y="288657"/>
                    <a:pt x="305152" y="257796"/>
                  </a:cubicBezTo>
                  <a:cubicBezTo>
                    <a:pt x="305152" y="226268"/>
                    <a:pt x="279530" y="200646"/>
                    <a:pt x="248002" y="200646"/>
                  </a:cubicBezTo>
                  <a:lnTo>
                    <a:pt x="248002" y="200646"/>
                  </a:lnTo>
                  <a:close/>
                  <a:moveTo>
                    <a:pt x="248002" y="219696"/>
                  </a:moveTo>
                  <a:cubicBezTo>
                    <a:pt x="269052" y="219696"/>
                    <a:pt x="286102" y="236746"/>
                    <a:pt x="286102" y="257796"/>
                  </a:cubicBezTo>
                  <a:cubicBezTo>
                    <a:pt x="286102" y="278846"/>
                    <a:pt x="269052" y="295896"/>
                    <a:pt x="248002" y="295896"/>
                  </a:cubicBezTo>
                  <a:lnTo>
                    <a:pt x="248002" y="295896"/>
                  </a:lnTo>
                  <a:lnTo>
                    <a:pt x="171802" y="295896"/>
                  </a:lnTo>
                  <a:lnTo>
                    <a:pt x="171802" y="219696"/>
                  </a:lnTo>
                  <a:lnTo>
                    <a:pt x="248002" y="219696"/>
                  </a:lnTo>
                  <a:close/>
                  <a:moveTo>
                    <a:pt x="428977" y="133971"/>
                  </a:moveTo>
                  <a:lnTo>
                    <a:pt x="314677" y="133971"/>
                  </a:lnTo>
                  <a:lnTo>
                    <a:pt x="313534" y="133876"/>
                  </a:lnTo>
                  <a:cubicBezTo>
                    <a:pt x="308772" y="133304"/>
                    <a:pt x="305152" y="129304"/>
                    <a:pt x="305152" y="124446"/>
                  </a:cubicBezTo>
                  <a:lnTo>
                    <a:pt x="305152" y="124446"/>
                  </a:lnTo>
                  <a:lnTo>
                    <a:pt x="305152" y="10146"/>
                  </a:lnTo>
                  <a:lnTo>
                    <a:pt x="428977" y="1339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lIns="91440" tIns="45720" rIns="91440" bIns="45720" anchor="t">
              <a:normAutofit fontScale="62500" lnSpcReduction="20000"/>
            </a:bodyPr>
            <a:lstStyle/>
            <a:p>
              <a:pPr marL="0" algn="l"/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>
            <a:off x="7540981" y="2490004"/>
            <a:ext cx="3124200" cy="3261867"/>
          </a:xfrm>
          <a:prstGeom prst="roundRect">
            <a:avLst>
              <a:gd name="adj" fmla="val 7400"/>
            </a:avLst>
          </a:prstGeom>
          <a:solidFill>
            <a:srgbClr val="FFFFFF"/>
          </a:solidFill>
          <a:ln cap="rnd" cmpd="sng">
            <a:prstDash val="solid"/>
          </a:ln>
          <a:effectLst>
            <a:outerShdw blurRad="254000" dist="127000" algn="ctr" rotWithShape="0">
              <a:srgbClr val="FFFFFF">
                <a:alpha val="20000"/>
                <a:lumMod val="65000"/>
              </a:srgbClr>
            </a:outerShdw>
          </a:effectLst>
        </p:spPr>
        <p:txBody>
          <a:bodyPr rot="0" vert="horz" wrap="square" lIns="91440" tIns="45720" rIns="91440" bIns="45720" anchor="ctr">
            <a:prstTxWarp prst="textNoShape">
              <a:avLst/>
            </a:prstTxWarp>
            <a:normAutofit/>
          </a:bodyPr>
          <a:lstStyle/>
          <a:p>
            <a:pPr marL="0" algn="ctr"/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7660659" y="2761492"/>
            <a:ext cx="2921028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1600" b="1" i="0" u="none" baseline="0">
                <a:solidFill>
                  <a:schemeClr val="accent1"/>
                </a:solidFill>
                <a:latin typeface="+mn-ea"/>
                <a:ea typeface="+mn-ea"/>
              </a:rPr>
              <a:t>Перевод текстов</a:t>
            </a:r>
            <a:endParaRPr lang="en-US" sz="1100"/>
          </a:p>
        </p:txBody>
      </p:sp>
      <p:sp>
        <p:nvSpPr>
          <p:cNvPr id="16" name="TextBox 16"/>
          <p:cNvSpPr txBox="1"/>
          <p:nvPr/>
        </p:nvSpPr>
        <p:spPr>
          <a:xfrm>
            <a:off x="7660660" y="3396295"/>
            <a:ext cx="2921028" cy="167007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en-US" sz="1400" b="0" i="0" u="none" baseline="0">
                <a:solidFill>
                  <a:srgbClr val="F0F0F0">
                    <a:lumMod val="10000"/>
                  </a:srgbClr>
                </a:solidFill>
                <a:latin typeface="+mn-ea"/>
                <a:ea typeface="+mn-ea"/>
              </a:rPr>
              <a:t>Нейросети переводят языки; они делают переводы лучше, чем старые программы.</a:t>
            </a:r>
            <a:endParaRPr lang="en-US" sz="1100"/>
          </a:p>
        </p:txBody>
      </p:sp>
      <p:grpSp>
        <p:nvGrpSpPr>
          <p:cNvPr id="17" name="Group 17"/>
          <p:cNvGrpSpPr/>
          <p:nvPr/>
        </p:nvGrpSpPr>
        <p:grpSpPr>
          <a:xfrm>
            <a:off x="7660655" y="1711803"/>
            <a:ext cx="500759" cy="500756"/>
            <a:chOff x="3866383" y="2794007"/>
            <a:chExt cx="444222" cy="444220"/>
          </a:xfrm>
        </p:grpSpPr>
        <p:sp>
          <p:nvSpPr>
            <p:cNvPr id="18" name="AutoShape 18"/>
            <p:cNvSpPr/>
            <p:nvPr/>
          </p:nvSpPr>
          <p:spPr>
            <a:xfrm>
              <a:off x="3866383" y="2794007"/>
              <a:ext cx="444222" cy="444220"/>
            </a:xfrm>
            <a:prstGeom prst="roundRect">
              <a:avLst/>
            </a:prstGeom>
            <a:solidFill>
              <a:schemeClr val="accent1"/>
            </a:solidFill>
            <a:ln cap="rnd" cmpd="sng">
              <a:prstDash val="solid"/>
            </a:ln>
            <a:effectLst>
              <a:outerShdw blurRad="254000" dist="127000" algn="ctr" rotWithShape="0">
                <a:schemeClr val="accent1">
                  <a:alpha val="32000"/>
                </a:schemeClr>
              </a:outerShdw>
            </a:effectLst>
          </p:spPr>
          <p:txBody>
            <a:bodyPr rot="0" vert="horz" wrap="square" lIns="91440" tIns="45720" rIns="91440" bIns="45720" anchor="ctr">
              <a:prstTxWarp prst="textNoShape">
                <a:avLst/>
              </a:prstTxWarp>
              <a:normAutofit/>
            </a:bodyPr>
            <a:lstStyle/>
            <a:p>
              <a:pPr marL="0" algn="ctr"/>
              <a:endParaRPr/>
            </a:p>
          </p:txBody>
        </p:sp>
        <p:sp>
          <p:nvSpPr>
            <p:cNvPr id="19" name="Freeform 19"/>
            <p:cNvSpPr/>
            <p:nvPr/>
          </p:nvSpPr>
          <p:spPr>
            <a:xfrm>
              <a:off x="3985714" y="2939032"/>
              <a:ext cx="205561" cy="154170"/>
            </a:xfrm>
            <a:custGeom>
              <a:avLst/>
              <a:gdLst/>
              <a:ahLst/>
              <a:cxnLst/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lIns="91440" tIns="45720" rIns="91440" bIns="45720" anchor="t">
              <a:normAutofit fontScale="32500" lnSpcReduction="20000"/>
            </a:bodyPr>
            <a:lstStyle/>
            <a:p>
              <a:pPr marL="0" algn="l"/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660402" y="0"/>
            <a:ext cx="1085850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algn="l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2400" b="1" i="0" u="none" baseline="0">
                <a:solidFill>
                  <a:srgbClr val="000000"/>
                </a:solidFill>
                <a:latin typeface="微软雅黑"/>
                <a:ea typeface="微软雅黑"/>
              </a:rPr>
              <a:t>Распознавание образов</a:t>
            </a:r>
            <a:endParaRPr lang="en-US" sz="110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strips(downLeft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0402" y="0"/>
            <a:ext cx="10858500" cy="1028700"/>
          </a:xfrm>
        </p:spPr>
        <p:txBody>
          <a:bodyPr vert="horz" lIns="91440" tIns="45720" rIns="91440" bIns="45720" anchor="b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altLang="en-US" sz="3200" b="1" i="0" u="none" baseline="0">
                <a:solidFill>
                  <a:srgbClr val="000000"/>
                </a:solidFill>
                <a:latin typeface="微软雅黑"/>
                <a:ea typeface="微软雅黑"/>
              </a:rPr>
              <a:t>Помощь людям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2632247"/>
            <a:ext cx="12190413" cy="1311246"/>
          </a:xfrm>
          <a:prstGeom prst="rect">
            <a:avLst/>
          </a:prstGeom>
          <a:solidFill>
            <a:schemeClr val="accent1">
              <a:alpha val="60000"/>
              <a:lumMod val="40000"/>
              <a:lumOff val="60000"/>
            </a:scheme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4837259" y="1247807"/>
            <a:ext cx="2515896" cy="2515898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8465831" y="1262322"/>
            <a:ext cx="2515896" cy="251589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6" name="AutoShape 6"/>
          <p:cNvSpPr/>
          <p:nvPr/>
        </p:nvSpPr>
        <p:spPr>
          <a:xfrm>
            <a:off x="1208689" y="1276837"/>
            <a:ext cx="2515896" cy="251589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1121209" y="4575288"/>
            <a:ext cx="3424502" cy="13465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zh-CN" altLang="en-US" sz="1400" b="0" i="0" u="none" baseline="0">
                <a:solidFill>
                  <a:srgbClr val="FFFFFF">
                    <a:lumMod val="50000"/>
                  </a:srgbClr>
                </a:solidFill>
                <a:latin typeface="微软雅黑"/>
                <a:ea typeface="微软雅黑"/>
              </a:rPr>
              <a:t>Нейросети помогают врачам находить болезни по снимкам; это ускоряет диагностику и лечение.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1212567" y="4079238"/>
            <a:ext cx="3333144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/>
          <a:p>
            <a:pPr marL="0" algn="l">
              <a:defRPr/>
            </a:pPr>
            <a:r>
              <a:rPr lang="zh-CN" altLang="en-US" sz="1600" b="1" i="0" u="none" baseline="0">
                <a:solidFill>
                  <a:srgbClr val="FFFFFF">
                    <a:lumMod val="50000"/>
                  </a:srgbClr>
                </a:solidFill>
                <a:latin typeface="微软雅黑"/>
                <a:ea typeface="微软雅黑"/>
              </a:rPr>
              <a:t>Медицина</a:t>
            </a:r>
            <a:endParaRPr lang="en-US" sz="1100"/>
          </a:p>
        </p:txBody>
      </p:sp>
      <p:cxnSp>
        <p:nvCxnSpPr>
          <p:cNvPr id="9" name="Connector 9"/>
          <p:cNvCxnSpPr/>
          <p:nvPr/>
        </p:nvCxnSpPr>
        <p:spPr>
          <a:xfrm>
            <a:off x="1208692" y="4490910"/>
            <a:ext cx="2528265" cy="0"/>
          </a:xfrm>
          <a:prstGeom prst="line">
            <a:avLst/>
          </a:prstGeom>
          <a:ln w="38100" cap="flat" cmpd="sng">
            <a:solidFill>
              <a:srgbClr val="FFFFFF">
                <a:lumMod val="50000"/>
              </a:srgbClr>
            </a:solidFill>
            <a:prstDash val="solid"/>
          </a:ln>
        </p:spPr>
      </p:cxnSp>
      <p:sp>
        <p:nvSpPr>
          <p:cNvPr id="10" name="TextBox 10"/>
          <p:cNvSpPr txBox="1"/>
          <p:nvPr/>
        </p:nvSpPr>
        <p:spPr>
          <a:xfrm>
            <a:off x="4729015" y="4574025"/>
            <a:ext cx="3284962" cy="13465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zh-CN" altLang="en-US" sz="1400" b="0" i="0" u="none" baseline="0">
                <a:solidFill>
                  <a:srgbClr val="FFFFFF">
                    <a:lumMod val="50000"/>
                  </a:srgbClr>
                </a:solidFill>
                <a:latin typeface="微软雅黑"/>
                <a:ea typeface="微软雅黑"/>
              </a:rPr>
              <a:t>Нейросети помогают учителям объяснять сложные темы; они упрощают обучение для детей.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4731877" y="4077974"/>
            <a:ext cx="3282099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/>
          <a:p>
            <a:pPr marL="0" algn="l">
              <a:defRPr/>
            </a:pPr>
            <a:r>
              <a:rPr lang="zh-CN" altLang="en-US" sz="1600" b="1" i="0" u="none" baseline="0">
                <a:solidFill>
                  <a:srgbClr val="FFFFFF">
                    <a:lumMod val="50000"/>
                  </a:srgbClr>
                </a:solidFill>
                <a:latin typeface="微软雅黑"/>
                <a:ea typeface="微软雅黑"/>
              </a:rPr>
              <a:t>Образование</a:t>
            </a:r>
            <a:endParaRPr lang="en-US" sz="1100"/>
          </a:p>
        </p:txBody>
      </p:sp>
      <p:cxnSp>
        <p:nvCxnSpPr>
          <p:cNvPr id="12" name="Connector 12"/>
          <p:cNvCxnSpPr/>
          <p:nvPr/>
        </p:nvCxnSpPr>
        <p:spPr>
          <a:xfrm>
            <a:off x="4833809" y="4489647"/>
            <a:ext cx="2528265" cy="0"/>
          </a:xfrm>
          <a:prstGeom prst="line">
            <a:avLst/>
          </a:prstGeom>
          <a:ln w="38100" cap="flat" cmpd="sng">
            <a:solidFill>
              <a:srgbClr val="FFFFFF">
                <a:lumMod val="50000"/>
              </a:srgbClr>
            </a:solidFill>
            <a:prstDash val="solid"/>
          </a:ln>
        </p:spPr>
      </p:cxnSp>
      <p:sp>
        <p:nvSpPr>
          <p:cNvPr id="13" name="TextBox 13"/>
          <p:cNvSpPr txBox="1"/>
          <p:nvPr/>
        </p:nvSpPr>
        <p:spPr>
          <a:xfrm>
            <a:off x="8363177" y="4575288"/>
            <a:ext cx="3157311" cy="13465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zh-CN" altLang="en-US" sz="1400" b="0" i="0" u="none" baseline="0">
                <a:solidFill>
                  <a:srgbClr val="FFFFFF">
                    <a:lumMod val="50000"/>
                  </a:srgbClr>
                </a:solidFill>
                <a:latin typeface="微软雅黑"/>
                <a:ea typeface="微软雅黑"/>
              </a:rPr>
              <a:t>Нейросети помогают людям с инвалидностью; люди без рук могут печатать текст мыслями.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8348727" y="4079238"/>
            <a:ext cx="3172553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/>
          <a:p>
            <a:pPr marL="0" algn="l">
              <a:defRPr/>
            </a:pPr>
            <a:r>
              <a:rPr lang="zh-CN" altLang="en-US" sz="1600" b="1" i="0" u="none" baseline="0">
                <a:solidFill>
                  <a:srgbClr val="FFFFFF">
                    <a:lumMod val="50000"/>
                  </a:srgbClr>
                </a:solidFill>
                <a:latin typeface="微软雅黑"/>
                <a:ea typeface="微软雅黑"/>
              </a:rPr>
              <a:t>Помощь инвалидам</a:t>
            </a:r>
            <a:endParaRPr lang="en-US" sz="1100"/>
          </a:p>
        </p:txBody>
      </p:sp>
      <p:cxnSp>
        <p:nvCxnSpPr>
          <p:cNvPr id="15" name="Connector 15"/>
          <p:cNvCxnSpPr/>
          <p:nvPr/>
        </p:nvCxnSpPr>
        <p:spPr>
          <a:xfrm>
            <a:off x="8450657" y="4490910"/>
            <a:ext cx="2528265" cy="0"/>
          </a:xfrm>
          <a:prstGeom prst="line">
            <a:avLst/>
          </a:prstGeom>
          <a:ln w="38100" cap="flat" cmpd="sng">
            <a:solidFill>
              <a:srgbClr val="FFFFFF">
                <a:lumMod val="50000"/>
              </a:srgbClr>
            </a:solidFill>
            <a:prstDash val="solid"/>
          </a:ln>
        </p:spPr>
      </p:cxnSp>
      <p:sp>
        <p:nvSpPr>
          <p:cNvPr id="16" name="AutoShape 16"/>
          <p:cNvSpPr/>
          <p:nvPr/>
        </p:nvSpPr>
        <p:spPr>
          <a:xfrm>
            <a:off x="3165191" y="3005337"/>
            <a:ext cx="822638" cy="822638"/>
          </a:xfrm>
          <a:prstGeom prst="ellipse">
            <a:avLst/>
          </a:prstGeom>
          <a:solidFill>
            <a:srgbClr val="778495">
              <a:lumMod val="50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3375908" y="3247378"/>
            <a:ext cx="828988" cy="33855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1600" b="1" i="0" u="none" baseline="0">
                <a:solidFill>
                  <a:srgbClr val="FFFFFF"/>
                </a:solidFill>
                <a:latin typeface="Arial"/>
                <a:ea typeface="Arial"/>
              </a:rPr>
              <a:t>01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6716458" y="3005337"/>
            <a:ext cx="822638" cy="822638"/>
          </a:xfrm>
          <a:prstGeom prst="ellipse">
            <a:avLst/>
          </a:prstGeom>
          <a:solidFill>
            <a:srgbClr val="778495">
              <a:lumMod val="50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6905370" y="3246101"/>
            <a:ext cx="828988" cy="33855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1600" b="1" i="0" u="none" baseline="0">
                <a:solidFill>
                  <a:srgbClr val="FFFFFF"/>
                </a:solidFill>
                <a:latin typeface="Arial"/>
                <a:ea typeface="Arial"/>
              </a:rPr>
              <a:t>02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10407153" y="3005339"/>
            <a:ext cx="822638" cy="822638"/>
          </a:xfrm>
          <a:prstGeom prst="ellipse">
            <a:avLst/>
          </a:prstGeom>
          <a:solidFill>
            <a:srgbClr val="778495">
              <a:lumMod val="50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10614511" y="3246101"/>
            <a:ext cx="828988" cy="33855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1600" b="1" i="0" u="none" baseline="0">
                <a:solidFill>
                  <a:srgbClr val="FFFFFF"/>
                </a:solidFill>
                <a:latin typeface="Arial"/>
                <a:ea typeface="Arial"/>
              </a:rPr>
              <a:t>03</a:t>
            </a:r>
            <a:endParaRPr lang="en-US" sz="11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strips(downRigh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1747685" y="2774436"/>
            <a:ext cx="5582264" cy="651510"/>
          </a:xfrm>
        </p:spPr>
        <p:txBody>
          <a:bodyPr vert="horz" wrap="square" lIns="91440" tIns="45720" rIns="91440" bIns="45720" anchor="ctr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zh-CN" altLang="en-US" sz="3600" b="1" i="0" u="none" baseline="0">
                <a:solidFill>
                  <a:srgbClr val="000000"/>
                </a:solidFill>
                <a:latin typeface="微软雅黑"/>
                <a:ea typeface="微软雅黑"/>
              </a:rPr>
              <a:t>Важность нейросетей для общества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sz="quarter" idx="10"/>
          </p:nvPr>
        </p:nvSpPr>
        <p:spPr>
          <a:xfrm>
            <a:off x="7536039" y="2315362"/>
            <a:ext cx="1553631" cy="1569660"/>
          </a:xfrm>
        </p:spPr>
        <p:txBody>
          <a:bodyPr vert="horz" lIns="91440" tIns="45720" rIns="91440" bIns="45720" anchor="ctr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</a:pPr>
            <a:r>
              <a:rPr lang="en-GB" sz="9600" b="1" i="0" u="none" baseline="0">
                <a:solidFill>
                  <a:srgbClr val="000000"/>
                </a:solidFill>
                <a:latin typeface="Arial"/>
                <a:ea typeface="Arial"/>
              </a:rPr>
              <a:t>04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0402" y="0"/>
            <a:ext cx="10858500" cy="1028700"/>
          </a:xfrm>
        </p:spPr>
        <p:txBody>
          <a:bodyPr vert="horz" lIns="91440" tIns="45720" rIns="91440" bIns="45720" anchor="b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altLang="en-US" sz="3200" b="1" i="0" u="none" baseline="0">
                <a:solidFill>
                  <a:srgbClr val="000000"/>
                </a:solidFill>
                <a:latin typeface="微软雅黑"/>
                <a:ea typeface="微软雅黑"/>
              </a:rPr>
              <a:t>Преимущества для людей с инвалидностью</a:t>
            </a:r>
          </a:p>
        </p:txBody>
      </p:sp>
      <p:sp>
        <p:nvSpPr>
          <p:cNvPr id="3" name="AutoShape 3"/>
          <p:cNvSpPr/>
          <p:nvPr/>
        </p:nvSpPr>
        <p:spPr>
          <a:xfrm>
            <a:off x="829139" y="3089056"/>
            <a:ext cx="195080" cy="195080"/>
          </a:xfrm>
          <a:prstGeom prst="rect">
            <a:avLst/>
          </a:prstGeom>
          <a:gradFill>
            <a:gsLst>
              <a:gs pos="0">
                <a:srgbClr val="4270D0">
                  <a:lumMod val="60000"/>
                  <a:lumOff val="40000"/>
                </a:srgbClr>
              </a:gs>
              <a:gs pos="50000">
                <a:srgbClr val="4270D0"/>
              </a:gs>
            </a:gsLst>
            <a:lin ang="2700000"/>
          </a:gradFill>
          <a:ln cap="flat">
            <a:prstDash val="solid"/>
          </a:ln>
        </p:spPr>
        <p:txBody>
          <a:bodyPr vert="horz" wrap="none" lIns="91440" tIns="45720" rIns="91440" bIns="45720" anchor="ctr">
            <a:noAutofit/>
          </a:bodyPr>
          <a:lstStyle/>
          <a:p>
            <a:pPr marL="0" algn="ctr"/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829139" y="4863762"/>
            <a:ext cx="195080" cy="195080"/>
          </a:xfrm>
          <a:prstGeom prst="rect">
            <a:avLst/>
          </a:prstGeom>
          <a:gradFill>
            <a:gsLst>
              <a:gs pos="0">
                <a:srgbClr val="AA84E6">
                  <a:lumMod val="60000"/>
                  <a:lumOff val="40000"/>
                </a:srgbClr>
              </a:gs>
              <a:gs pos="50000">
                <a:srgbClr val="AA84E6"/>
              </a:gs>
            </a:gsLst>
            <a:lin ang="2700000"/>
          </a:gradFill>
        </p:spPr>
        <p:txBody>
          <a:bodyPr vert="horz" wrap="square" lIns="91440" tIns="45720" rIns="91440" bIns="45720" anchor="ctr">
            <a:prstTxWarp prst="textNoShape">
              <a:avLst/>
            </a:prstTxWarp>
            <a:normAutofit fontScale="40000" lnSpcReduction="20000"/>
          </a:bodyPr>
          <a:lstStyle/>
          <a:p>
            <a:pPr marL="0" algn="ctr"/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829139" y="1502848"/>
            <a:ext cx="195080" cy="195080"/>
          </a:xfrm>
          <a:prstGeom prst="rect">
            <a:avLst/>
          </a:prstGeom>
          <a:gradFill>
            <a:gsLst>
              <a:gs pos="0">
                <a:srgbClr val="AA84E6">
                  <a:lumMod val="60000"/>
                  <a:lumOff val="40000"/>
                </a:srgbClr>
              </a:gs>
              <a:gs pos="50000">
                <a:srgbClr val="AA84E6"/>
              </a:gs>
            </a:gsLst>
            <a:lin ang="2700000"/>
          </a:gradFill>
        </p:spPr>
        <p:txBody>
          <a:bodyPr vert="horz" wrap="square" lIns="91440" tIns="45720" rIns="91440" bIns="45720" anchor="ctr">
            <a:prstTxWarp prst="textNoShape">
              <a:avLst/>
            </a:prstTxWarp>
            <a:normAutofit fontScale="40000" lnSpcReduction="20000"/>
          </a:bodyPr>
          <a:lstStyle/>
          <a:p>
            <a:pPr marL="0" algn="ctr"/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1113667" y="1758067"/>
            <a:ext cx="5467759" cy="58708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20000"/>
              </a:lnSpc>
              <a:defRPr/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/>
                <a:ea typeface="微软雅黑"/>
              </a:rPr>
              <a:t>Нейросети помогают людям с проблемами речи общаться; они превращают речь в текст и наоборот.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1114094" y="1419513"/>
            <a:ext cx="5466939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1600" b="1" i="0" u="none" baseline="0">
                <a:solidFill>
                  <a:srgbClr val="000000"/>
                </a:solidFill>
                <a:latin typeface="+mn-ea"/>
                <a:ea typeface="+mn-ea"/>
              </a:rPr>
              <a:t>Улучшение коммуникации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1113667" y="3342380"/>
            <a:ext cx="5467759" cy="58708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20000"/>
              </a:lnSpc>
              <a:defRPr/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/>
                <a:ea typeface="微软雅黑"/>
              </a:rPr>
              <a:t>Нейросети помогают людям с дислексией читать и писать; они озвучивают текст и исправляют ошибки.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1114094" y="3003826"/>
            <a:ext cx="5466939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1600" b="1" i="0" u="none" baseline="0">
                <a:solidFill>
                  <a:srgbClr val="000000"/>
                </a:solidFill>
                <a:latin typeface="+mn-ea"/>
                <a:ea typeface="+mn-ea"/>
              </a:rPr>
              <a:t>Облегчение чтения и письма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1113667" y="5115191"/>
            <a:ext cx="5467759" cy="58708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20000"/>
              </a:lnSpc>
              <a:defRPr/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/>
                <a:ea typeface="微软雅黑"/>
              </a:rPr>
              <a:t>Нейросети позволяют управлять устройствами без рук; можно управлять коляской или "читать" мысли.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1114094" y="4776637"/>
            <a:ext cx="5466939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1600" b="1" i="0" u="none" baseline="0">
                <a:solidFill>
                  <a:srgbClr val="000000"/>
                </a:solidFill>
                <a:latin typeface="+mn-ea"/>
                <a:ea typeface="+mn-ea"/>
              </a:rPr>
              <a:t>Управление устройствами</a:t>
            </a:r>
            <a:endParaRPr lang="en-US" sz="1100"/>
          </a:p>
        </p:txBody>
      </p:sp>
      <p:sp>
        <p:nvSpPr>
          <p:cNvPr id="12" name="Freeform 12"/>
          <p:cNvSpPr/>
          <p:nvPr/>
        </p:nvSpPr>
        <p:spPr>
          <a:xfrm>
            <a:off x="7683734" y="2255070"/>
            <a:ext cx="2566021" cy="3879030"/>
          </a:xfrm>
          <a:custGeom>
            <a:avLst/>
            <a:gdLst/>
            <a:ahLst/>
            <a:cxnLst/>
            <a:rect l="l" t="t" r="r" b="b"/>
            <a:pathLst>
              <a:path w="689" h="1041">
                <a:moveTo>
                  <a:pt x="534" y="591"/>
                </a:moveTo>
                <a:cubicBezTo>
                  <a:pt x="537" y="590"/>
                  <a:pt x="597" y="559"/>
                  <a:pt x="667" y="589"/>
                </a:cubicBezTo>
                <a:cubicBezTo>
                  <a:pt x="667" y="589"/>
                  <a:pt x="587" y="584"/>
                  <a:pt x="509" y="634"/>
                </a:cubicBezTo>
                <a:cubicBezTo>
                  <a:pt x="493" y="644"/>
                  <a:pt x="477" y="657"/>
                  <a:pt x="462" y="672"/>
                </a:cubicBezTo>
                <a:cubicBezTo>
                  <a:pt x="442" y="692"/>
                  <a:pt x="423" y="718"/>
                  <a:pt x="407" y="750"/>
                </a:cubicBezTo>
                <a:cubicBezTo>
                  <a:pt x="401" y="762"/>
                  <a:pt x="395" y="775"/>
                  <a:pt x="390" y="788"/>
                </a:cubicBezTo>
                <a:cubicBezTo>
                  <a:pt x="390" y="788"/>
                  <a:pt x="374" y="851"/>
                  <a:pt x="381" y="961"/>
                </a:cubicBezTo>
                <a:cubicBezTo>
                  <a:pt x="381" y="961"/>
                  <a:pt x="381" y="970"/>
                  <a:pt x="383" y="983"/>
                </a:cubicBezTo>
                <a:cubicBezTo>
                  <a:pt x="383" y="983"/>
                  <a:pt x="383" y="983"/>
                  <a:pt x="383" y="983"/>
                </a:cubicBezTo>
                <a:cubicBezTo>
                  <a:pt x="387" y="1000"/>
                  <a:pt x="387" y="1026"/>
                  <a:pt x="411" y="1041"/>
                </a:cubicBezTo>
                <a:cubicBezTo>
                  <a:pt x="227" y="1041"/>
                  <a:pt x="227" y="1041"/>
                  <a:pt x="227" y="1041"/>
                </a:cubicBezTo>
                <a:cubicBezTo>
                  <a:pt x="227" y="1041"/>
                  <a:pt x="258" y="1034"/>
                  <a:pt x="266" y="968"/>
                </a:cubicBezTo>
                <a:cubicBezTo>
                  <a:pt x="266" y="968"/>
                  <a:pt x="266" y="968"/>
                  <a:pt x="266" y="968"/>
                </a:cubicBezTo>
                <a:cubicBezTo>
                  <a:pt x="267" y="935"/>
                  <a:pt x="270" y="901"/>
                  <a:pt x="274" y="866"/>
                </a:cubicBezTo>
                <a:cubicBezTo>
                  <a:pt x="289" y="744"/>
                  <a:pt x="247" y="642"/>
                  <a:pt x="196" y="596"/>
                </a:cubicBezTo>
                <a:cubicBezTo>
                  <a:pt x="192" y="592"/>
                  <a:pt x="188" y="589"/>
                  <a:pt x="184" y="586"/>
                </a:cubicBezTo>
                <a:cubicBezTo>
                  <a:pt x="134" y="551"/>
                  <a:pt x="73" y="547"/>
                  <a:pt x="19" y="496"/>
                </a:cubicBezTo>
                <a:cubicBezTo>
                  <a:pt x="13" y="489"/>
                  <a:pt x="6" y="482"/>
                  <a:pt x="0" y="473"/>
                </a:cubicBezTo>
                <a:cubicBezTo>
                  <a:pt x="1" y="474"/>
                  <a:pt x="9" y="482"/>
                  <a:pt x="23" y="490"/>
                </a:cubicBezTo>
                <a:cubicBezTo>
                  <a:pt x="23" y="490"/>
                  <a:pt x="23" y="490"/>
                  <a:pt x="23" y="490"/>
                </a:cubicBezTo>
                <a:cubicBezTo>
                  <a:pt x="37" y="499"/>
                  <a:pt x="57" y="509"/>
                  <a:pt x="82" y="516"/>
                </a:cubicBezTo>
                <a:cubicBezTo>
                  <a:pt x="103" y="522"/>
                  <a:pt x="126" y="526"/>
                  <a:pt x="154" y="527"/>
                </a:cubicBezTo>
                <a:cubicBezTo>
                  <a:pt x="154" y="527"/>
                  <a:pt x="137" y="509"/>
                  <a:pt x="120" y="479"/>
                </a:cubicBezTo>
                <a:cubicBezTo>
                  <a:pt x="114" y="470"/>
                  <a:pt x="108" y="459"/>
                  <a:pt x="103" y="447"/>
                </a:cubicBezTo>
                <a:cubicBezTo>
                  <a:pt x="94" y="429"/>
                  <a:pt x="86" y="408"/>
                  <a:pt x="81" y="386"/>
                </a:cubicBezTo>
                <a:cubicBezTo>
                  <a:pt x="77" y="372"/>
                  <a:pt x="74" y="356"/>
                  <a:pt x="73" y="340"/>
                </a:cubicBezTo>
                <a:cubicBezTo>
                  <a:pt x="72" y="332"/>
                  <a:pt x="72" y="323"/>
                  <a:pt x="72" y="314"/>
                </a:cubicBezTo>
                <a:cubicBezTo>
                  <a:pt x="73" y="303"/>
                  <a:pt x="74" y="291"/>
                  <a:pt x="76" y="280"/>
                </a:cubicBezTo>
                <a:cubicBezTo>
                  <a:pt x="76" y="280"/>
                  <a:pt x="76" y="290"/>
                  <a:pt x="79" y="305"/>
                </a:cubicBezTo>
                <a:cubicBezTo>
                  <a:pt x="80" y="311"/>
                  <a:pt x="82" y="316"/>
                  <a:pt x="83" y="323"/>
                </a:cubicBezTo>
                <a:cubicBezTo>
                  <a:pt x="89" y="346"/>
                  <a:pt x="98" y="377"/>
                  <a:pt x="115" y="406"/>
                </a:cubicBezTo>
                <a:cubicBezTo>
                  <a:pt x="120" y="416"/>
                  <a:pt x="126" y="426"/>
                  <a:pt x="133" y="435"/>
                </a:cubicBezTo>
                <a:cubicBezTo>
                  <a:pt x="139" y="442"/>
                  <a:pt x="145" y="450"/>
                  <a:pt x="151" y="458"/>
                </a:cubicBezTo>
                <a:cubicBezTo>
                  <a:pt x="151" y="458"/>
                  <a:pt x="151" y="458"/>
                  <a:pt x="151" y="458"/>
                </a:cubicBezTo>
                <a:cubicBezTo>
                  <a:pt x="153" y="460"/>
                  <a:pt x="155" y="462"/>
                  <a:pt x="157" y="465"/>
                </a:cubicBezTo>
                <a:cubicBezTo>
                  <a:pt x="171" y="482"/>
                  <a:pt x="187" y="500"/>
                  <a:pt x="203" y="518"/>
                </a:cubicBezTo>
                <a:cubicBezTo>
                  <a:pt x="203" y="518"/>
                  <a:pt x="203" y="518"/>
                  <a:pt x="203" y="518"/>
                </a:cubicBezTo>
                <a:cubicBezTo>
                  <a:pt x="216" y="534"/>
                  <a:pt x="230" y="550"/>
                  <a:pt x="243" y="567"/>
                </a:cubicBezTo>
                <a:cubicBezTo>
                  <a:pt x="270" y="601"/>
                  <a:pt x="293" y="637"/>
                  <a:pt x="303" y="671"/>
                </a:cubicBezTo>
                <a:cubicBezTo>
                  <a:pt x="303" y="671"/>
                  <a:pt x="317" y="642"/>
                  <a:pt x="332" y="594"/>
                </a:cubicBezTo>
                <a:cubicBezTo>
                  <a:pt x="333" y="593"/>
                  <a:pt x="333" y="593"/>
                  <a:pt x="333" y="592"/>
                </a:cubicBezTo>
                <a:cubicBezTo>
                  <a:pt x="342" y="565"/>
                  <a:pt x="351" y="532"/>
                  <a:pt x="359" y="494"/>
                </a:cubicBezTo>
                <a:cubicBezTo>
                  <a:pt x="359" y="491"/>
                  <a:pt x="360" y="489"/>
                  <a:pt x="360" y="486"/>
                </a:cubicBezTo>
                <a:cubicBezTo>
                  <a:pt x="361" y="484"/>
                  <a:pt x="361" y="482"/>
                  <a:pt x="361" y="481"/>
                </a:cubicBezTo>
                <a:cubicBezTo>
                  <a:pt x="364" y="468"/>
                  <a:pt x="366" y="454"/>
                  <a:pt x="368" y="440"/>
                </a:cubicBezTo>
                <a:cubicBezTo>
                  <a:pt x="369" y="436"/>
                  <a:pt x="369" y="431"/>
                  <a:pt x="370" y="427"/>
                </a:cubicBezTo>
                <a:cubicBezTo>
                  <a:pt x="373" y="400"/>
                  <a:pt x="375" y="371"/>
                  <a:pt x="376" y="342"/>
                </a:cubicBezTo>
                <a:cubicBezTo>
                  <a:pt x="376" y="337"/>
                  <a:pt x="376" y="332"/>
                  <a:pt x="376" y="327"/>
                </a:cubicBezTo>
                <a:cubicBezTo>
                  <a:pt x="376" y="314"/>
                  <a:pt x="376" y="301"/>
                  <a:pt x="375" y="288"/>
                </a:cubicBezTo>
                <a:cubicBezTo>
                  <a:pt x="375" y="287"/>
                  <a:pt x="375" y="287"/>
                  <a:pt x="375" y="287"/>
                </a:cubicBezTo>
                <a:cubicBezTo>
                  <a:pt x="375" y="281"/>
                  <a:pt x="374" y="276"/>
                  <a:pt x="374" y="270"/>
                </a:cubicBezTo>
                <a:cubicBezTo>
                  <a:pt x="374" y="270"/>
                  <a:pt x="374" y="270"/>
                  <a:pt x="374" y="270"/>
                </a:cubicBezTo>
                <a:cubicBezTo>
                  <a:pt x="374" y="265"/>
                  <a:pt x="373" y="261"/>
                  <a:pt x="373" y="257"/>
                </a:cubicBezTo>
                <a:cubicBezTo>
                  <a:pt x="372" y="243"/>
                  <a:pt x="370" y="229"/>
                  <a:pt x="368" y="215"/>
                </a:cubicBezTo>
                <a:cubicBezTo>
                  <a:pt x="367" y="207"/>
                  <a:pt x="365" y="199"/>
                  <a:pt x="364" y="191"/>
                </a:cubicBezTo>
                <a:cubicBezTo>
                  <a:pt x="363" y="190"/>
                  <a:pt x="363" y="189"/>
                  <a:pt x="363" y="188"/>
                </a:cubicBezTo>
                <a:cubicBezTo>
                  <a:pt x="363" y="188"/>
                  <a:pt x="363" y="188"/>
                  <a:pt x="363" y="188"/>
                </a:cubicBezTo>
                <a:cubicBezTo>
                  <a:pt x="362" y="181"/>
                  <a:pt x="360" y="173"/>
                  <a:pt x="358" y="165"/>
                </a:cubicBezTo>
                <a:cubicBezTo>
                  <a:pt x="352" y="139"/>
                  <a:pt x="344" y="113"/>
                  <a:pt x="334" y="86"/>
                </a:cubicBezTo>
                <a:cubicBezTo>
                  <a:pt x="332" y="80"/>
                  <a:pt x="330" y="74"/>
                  <a:pt x="327" y="67"/>
                </a:cubicBezTo>
                <a:cubicBezTo>
                  <a:pt x="323" y="57"/>
                  <a:pt x="319" y="48"/>
                  <a:pt x="314" y="38"/>
                </a:cubicBezTo>
                <a:cubicBezTo>
                  <a:pt x="308" y="25"/>
                  <a:pt x="302" y="12"/>
                  <a:pt x="295" y="0"/>
                </a:cubicBezTo>
                <a:cubicBezTo>
                  <a:pt x="296" y="1"/>
                  <a:pt x="310" y="14"/>
                  <a:pt x="328" y="39"/>
                </a:cubicBezTo>
                <a:cubicBezTo>
                  <a:pt x="334" y="47"/>
                  <a:pt x="340" y="56"/>
                  <a:pt x="346" y="66"/>
                </a:cubicBezTo>
                <a:cubicBezTo>
                  <a:pt x="346" y="66"/>
                  <a:pt x="346" y="66"/>
                  <a:pt x="346" y="66"/>
                </a:cubicBezTo>
                <a:cubicBezTo>
                  <a:pt x="359" y="87"/>
                  <a:pt x="373" y="114"/>
                  <a:pt x="386" y="146"/>
                </a:cubicBezTo>
                <a:cubicBezTo>
                  <a:pt x="392" y="163"/>
                  <a:pt x="398" y="181"/>
                  <a:pt x="404" y="201"/>
                </a:cubicBezTo>
                <a:cubicBezTo>
                  <a:pt x="406" y="210"/>
                  <a:pt x="408" y="218"/>
                  <a:pt x="410" y="228"/>
                </a:cubicBezTo>
                <a:cubicBezTo>
                  <a:pt x="410" y="228"/>
                  <a:pt x="410" y="228"/>
                  <a:pt x="410" y="228"/>
                </a:cubicBezTo>
                <a:cubicBezTo>
                  <a:pt x="412" y="238"/>
                  <a:pt x="414" y="248"/>
                  <a:pt x="416" y="259"/>
                </a:cubicBezTo>
                <a:cubicBezTo>
                  <a:pt x="420" y="281"/>
                  <a:pt x="423" y="305"/>
                  <a:pt x="424" y="331"/>
                </a:cubicBezTo>
                <a:cubicBezTo>
                  <a:pt x="424" y="340"/>
                  <a:pt x="425" y="350"/>
                  <a:pt x="425" y="361"/>
                </a:cubicBezTo>
                <a:cubicBezTo>
                  <a:pt x="425" y="370"/>
                  <a:pt x="425" y="379"/>
                  <a:pt x="425" y="389"/>
                </a:cubicBezTo>
                <a:cubicBezTo>
                  <a:pt x="425" y="389"/>
                  <a:pt x="429" y="381"/>
                  <a:pt x="437" y="370"/>
                </a:cubicBezTo>
                <a:cubicBezTo>
                  <a:pt x="442" y="362"/>
                  <a:pt x="449" y="353"/>
                  <a:pt x="457" y="344"/>
                </a:cubicBezTo>
                <a:cubicBezTo>
                  <a:pt x="467" y="331"/>
                  <a:pt x="478" y="317"/>
                  <a:pt x="491" y="306"/>
                </a:cubicBezTo>
                <a:cubicBezTo>
                  <a:pt x="495" y="302"/>
                  <a:pt x="501" y="297"/>
                  <a:pt x="506" y="291"/>
                </a:cubicBezTo>
                <a:cubicBezTo>
                  <a:pt x="511" y="286"/>
                  <a:pt x="515" y="281"/>
                  <a:pt x="520" y="275"/>
                </a:cubicBezTo>
                <a:cubicBezTo>
                  <a:pt x="528" y="265"/>
                  <a:pt x="537" y="253"/>
                  <a:pt x="546" y="239"/>
                </a:cubicBezTo>
                <a:cubicBezTo>
                  <a:pt x="546" y="239"/>
                  <a:pt x="546" y="239"/>
                  <a:pt x="546" y="239"/>
                </a:cubicBezTo>
                <a:cubicBezTo>
                  <a:pt x="551" y="231"/>
                  <a:pt x="556" y="222"/>
                  <a:pt x="561" y="213"/>
                </a:cubicBezTo>
                <a:cubicBezTo>
                  <a:pt x="575" y="186"/>
                  <a:pt x="588" y="153"/>
                  <a:pt x="599" y="113"/>
                </a:cubicBezTo>
                <a:cubicBezTo>
                  <a:pt x="602" y="101"/>
                  <a:pt x="605" y="88"/>
                  <a:pt x="608" y="74"/>
                </a:cubicBezTo>
                <a:cubicBezTo>
                  <a:pt x="608" y="74"/>
                  <a:pt x="611" y="91"/>
                  <a:pt x="608" y="120"/>
                </a:cubicBezTo>
                <a:cubicBezTo>
                  <a:pt x="608" y="123"/>
                  <a:pt x="607" y="127"/>
                  <a:pt x="607" y="131"/>
                </a:cubicBezTo>
                <a:cubicBezTo>
                  <a:pt x="607" y="131"/>
                  <a:pt x="607" y="131"/>
                  <a:pt x="607" y="131"/>
                </a:cubicBezTo>
                <a:cubicBezTo>
                  <a:pt x="606" y="137"/>
                  <a:pt x="605" y="143"/>
                  <a:pt x="604" y="150"/>
                </a:cubicBezTo>
                <a:cubicBezTo>
                  <a:pt x="600" y="174"/>
                  <a:pt x="592" y="203"/>
                  <a:pt x="578" y="235"/>
                </a:cubicBezTo>
                <a:cubicBezTo>
                  <a:pt x="574" y="244"/>
                  <a:pt x="570" y="253"/>
                  <a:pt x="566" y="262"/>
                </a:cubicBezTo>
                <a:cubicBezTo>
                  <a:pt x="563" y="268"/>
                  <a:pt x="560" y="274"/>
                  <a:pt x="556" y="280"/>
                </a:cubicBezTo>
                <a:cubicBezTo>
                  <a:pt x="553" y="286"/>
                  <a:pt x="550" y="291"/>
                  <a:pt x="547" y="297"/>
                </a:cubicBezTo>
                <a:cubicBezTo>
                  <a:pt x="544" y="302"/>
                  <a:pt x="541" y="306"/>
                  <a:pt x="538" y="311"/>
                </a:cubicBezTo>
                <a:cubicBezTo>
                  <a:pt x="521" y="337"/>
                  <a:pt x="508" y="359"/>
                  <a:pt x="496" y="376"/>
                </a:cubicBezTo>
                <a:cubicBezTo>
                  <a:pt x="493" y="379"/>
                  <a:pt x="491" y="383"/>
                  <a:pt x="489" y="386"/>
                </a:cubicBezTo>
                <a:cubicBezTo>
                  <a:pt x="448" y="446"/>
                  <a:pt x="439" y="449"/>
                  <a:pt x="427" y="479"/>
                </a:cubicBezTo>
                <a:cubicBezTo>
                  <a:pt x="427" y="479"/>
                  <a:pt x="426" y="483"/>
                  <a:pt x="425" y="489"/>
                </a:cubicBezTo>
                <a:cubicBezTo>
                  <a:pt x="425" y="492"/>
                  <a:pt x="424" y="497"/>
                  <a:pt x="423" y="501"/>
                </a:cubicBezTo>
                <a:cubicBezTo>
                  <a:pt x="419" y="526"/>
                  <a:pt x="411" y="568"/>
                  <a:pt x="406" y="605"/>
                </a:cubicBezTo>
                <a:cubicBezTo>
                  <a:pt x="401" y="635"/>
                  <a:pt x="397" y="663"/>
                  <a:pt x="396" y="677"/>
                </a:cubicBezTo>
                <a:cubicBezTo>
                  <a:pt x="396" y="677"/>
                  <a:pt x="444" y="624"/>
                  <a:pt x="496" y="584"/>
                </a:cubicBezTo>
                <a:cubicBezTo>
                  <a:pt x="502" y="579"/>
                  <a:pt x="509" y="574"/>
                  <a:pt x="515" y="570"/>
                </a:cubicBezTo>
                <a:cubicBezTo>
                  <a:pt x="545" y="548"/>
                  <a:pt x="581" y="519"/>
                  <a:pt x="614" y="485"/>
                </a:cubicBezTo>
                <a:cubicBezTo>
                  <a:pt x="615" y="485"/>
                  <a:pt x="615" y="484"/>
                  <a:pt x="616" y="483"/>
                </a:cubicBezTo>
                <a:cubicBezTo>
                  <a:pt x="644" y="454"/>
                  <a:pt x="669" y="422"/>
                  <a:pt x="685" y="390"/>
                </a:cubicBezTo>
                <a:cubicBezTo>
                  <a:pt x="686" y="387"/>
                  <a:pt x="688" y="385"/>
                  <a:pt x="689" y="383"/>
                </a:cubicBezTo>
                <a:cubicBezTo>
                  <a:pt x="689" y="383"/>
                  <a:pt x="688" y="386"/>
                  <a:pt x="686" y="390"/>
                </a:cubicBezTo>
                <a:cubicBezTo>
                  <a:pt x="681" y="406"/>
                  <a:pt x="665" y="444"/>
                  <a:pt x="632" y="490"/>
                </a:cubicBezTo>
                <a:cubicBezTo>
                  <a:pt x="631" y="490"/>
                  <a:pt x="631" y="491"/>
                  <a:pt x="630" y="492"/>
                </a:cubicBezTo>
                <a:cubicBezTo>
                  <a:pt x="607" y="523"/>
                  <a:pt x="576" y="558"/>
                  <a:pt x="534" y="591"/>
                </a:cubicBezTo>
                <a:close/>
              </a:path>
            </a:pathLst>
          </a:custGeom>
          <a:solidFill>
            <a:srgbClr val="FFFFFF">
              <a:lumMod val="75000"/>
            </a:srgbClr>
          </a:solidFill>
          <a:ln cap="flat">
            <a:prstDash val="solid"/>
          </a:ln>
        </p:spPr>
        <p:txBody>
          <a:bodyPr vert="horz" wrap="square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13" name="Freeform 13"/>
          <p:cNvSpPr/>
          <p:nvPr/>
        </p:nvSpPr>
        <p:spPr>
          <a:xfrm>
            <a:off x="7833725" y="3187329"/>
            <a:ext cx="1218399" cy="1220707"/>
          </a:xfrm>
          <a:custGeom>
            <a:avLst/>
            <a:gdLst/>
            <a:ahLst/>
            <a:cxnLst/>
            <a:rect l="l" t="t" r="r" b="b"/>
            <a:pathLst>
              <a:path w="327" h="328">
                <a:moveTo>
                  <a:pt x="323" y="198"/>
                </a:moveTo>
                <a:cubicBezTo>
                  <a:pt x="321" y="209"/>
                  <a:pt x="317" y="219"/>
                  <a:pt x="313" y="229"/>
                </a:cubicBezTo>
                <a:cubicBezTo>
                  <a:pt x="312" y="231"/>
                  <a:pt x="311" y="233"/>
                  <a:pt x="310" y="235"/>
                </a:cubicBezTo>
                <a:cubicBezTo>
                  <a:pt x="295" y="266"/>
                  <a:pt x="270" y="291"/>
                  <a:pt x="240" y="307"/>
                </a:cubicBezTo>
                <a:cubicBezTo>
                  <a:pt x="228" y="313"/>
                  <a:pt x="216" y="318"/>
                  <a:pt x="203" y="321"/>
                </a:cubicBezTo>
                <a:cubicBezTo>
                  <a:pt x="193" y="323"/>
                  <a:pt x="183" y="325"/>
                  <a:pt x="173" y="325"/>
                </a:cubicBezTo>
                <a:cubicBezTo>
                  <a:pt x="121" y="328"/>
                  <a:pt x="74" y="306"/>
                  <a:pt x="42" y="270"/>
                </a:cubicBezTo>
                <a:cubicBezTo>
                  <a:pt x="31" y="257"/>
                  <a:pt x="22" y="243"/>
                  <a:pt x="15" y="227"/>
                </a:cubicBezTo>
                <a:cubicBezTo>
                  <a:pt x="8" y="210"/>
                  <a:pt x="3" y="191"/>
                  <a:pt x="2" y="171"/>
                </a:cubicBezTo>
                <a:cubicBezTo>
                  <a:pt x="0" y="133"/>
                  <a:pt x="12" y="97"/>
                  <a:pt x="32" y="68"/>
                </a:cubicBezTo>
                <a:cubicBezTo>
                  <a:pt x="35" y="65"/>
                  <a:pt x="37" y="62"/>
                  <a:pt x="39" y="59"/>
                </a:cubicBezTo>
                <a:cubicBezTo>
                  <a:pt x="55" y="40"/>
                  <a:pt x="76" y="24"/>
                  <a:pt x="99" y="14"/>
                </a:cubicBezTo>
                <a:cubicBezTo>
                  <a:pt x="109" y="10"/>
                  <a:pt x="120" y="6"/>
                  <a:pt x="132" y="4"/>
                </a:cubicBezTo>
                <a:cubicBezTo>
                  <a:pt x="139" y="2"/>
                  <a:pt x="147" y="1"/>
                  <a:pt x="155" y="1"/>
                </a:cubicBezTo>
                <a:cubicBezTo>
                  <a:pt x="155" y="1"/>
                  <a:pt x="155" y="1"/>
                  <a:pt x="155" y="1"/>
                </a:cubicBezTo>
                <a:cubicBezTo>
                  <a:pt x="155" y="1"/>
                  <a:pt x="156" y="1"/>
                  <a:pt x="156" y="1"/>
                </a:cubicBezTo>
                <a:cubicBezTo>
                  <a:pt x="165" y="0"/>
                  <a:pt x="173" y="0"/>
                  <a:pt x="182" y="1"/>
                </a:cubicBezTo>
                <a:cubicBezTo>
                  <a:pt x="182" y="1"/>
                  <a:pt x="182" y="1"/>
                  <a:pt x="182" y="1"/>
                </a:cubicBezTo>
                <a:cubicBezTo>
                  <a:pt x="206" y="4"/>
                  <a:pt x="228" y="12"/>
                  <a:pt x="248" y="24"/>
                </a:cubicBezTo>
                <a:cubicBezTo>
                  <a:pt x="253" y="27"/>
                  <a:pt x="259" y="30"/>
                  <a:pt x="264" y="34"/>
                </a:cubicBezTo>
                <a:cubicBezTo>
                  <a:pt x="277" y="45"/>
                  <a:pt x="290" y="58"/>
                  <a:pt x="299" y="72"/>
                </a:cubicBezTo>
                <a:cubicBezTo>
                  <a:pt x="299" y="73"/>
                  <a:pt x="299" y="73"/>
                  <a:pt x="299" y="73"/>
                </a:cubicBezTo>
                <a:cubicBezTo>
                  <a:pt x="302" y="77"/>
                  <a:pt x="305" y="82"/>
                  <a:pt x="308" y="86"/>
                </a:cubicBezTo>
                <a:cubicBezTo>
                  <a:pt x="319" y="107"/>
                  <a:pt x="325" y="130"/>
                  <a:pt x="327" y="155"/>
                </a:cubicBezTo>
                <a:cubicBezTo>
                  <a:pt x="327" y="170"/>
                  <a:pt x="326" y="184"/>
                  <a:pt x="323" y="198"/>
                </a:cubicBezTo>
                <a:close/>
              </a:path>
            </a:pathLst>
          </a:custGeom>
          <a:solidFill>
            <a:srgbClr val="FFFFFF">
              <a:lumMod val="95000"/>
            </a:srgbClr>
          </a:solidFill>
        </p:spPr>
        <p:txBody>
          <a:bodyPr vert="horz" wrap="square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14" name="Freeform 14"/>
          <p:cNvSpPr/>
          <p:nvPr/>
        </p:nvSpPr>
        <p:spPr>
          <a:xfrm>
            <a:off x="7360673" y="2580436"/>
            <a:ext cx="535357" cy="535357"/>
          </a:xfrm>
          <a:custGeom>
            <a:avLst/>
            <a:gdLst/>
            <a:ahLst/>
            <a:cxnLst/>
            <a:rect l="l" t="t" r="r" b="b"/>
            <a:pathLst>
              <a:path w="144" h="144">
                <a:moveTo>
                  <a:pt x="142" y="69"/>
                </a:moveTo>
                <a:cubicBezTo>
                  <a:pt x="144" y="107"/>
                  <a:pt x="114" y="140"/>
                  <a:pt x="76" y="142"/>
                </a:cubicBezTo>
                <a:cubicBezTo>
                  <a:pt x="37" y="144"/>
                  <a:pt x="4" y="114"/>
                  <a:pt x="2" y="76"/>
                </a:cubicBezTo>
                <a:cubicBezTo>
                  <a:pt x="0" y="37"/>
                  <a:pt x="30" y="4"/>
                  <a:pt x="69" y="2"/>
                </a:cubicBezTo>
                <a:cubicBezTo>
                  <a:pt x="107" y="0"/>
                  <a:pt x="140" y="30"/>
                  <a:pt x="142" y="69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cap="flat">
            <a:prstDash val="solid"/>
          </a:ln>
        </p:spPr>
        <p:txBody>
          <a:bodyPr vert="horz" wrap="square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15" name="Freeform 15"/>
          <p:cNvSpPr/>
          <p:nvPr/>
        </p:nvSpPr>
        <p:spPr>
          <a:xfrm>
            <a:off x="10002844" y="3224250"/>
            <a:ext cx="537665" cy="535357"/>
          </a:xfrm>
          <a:custGeom>
            <a:avLst/>
            <a:gdLst/>
            <a:ahLst/>
            <a:cxnLst/>
            <a:rect l="l" t="t" r="r" b="b"/>
            <a:pathLst>
              <a:path w="144" h="144">
                <a:moveTo>
                  <a:pt x="142" y="69"/>
                </a:moveTo>
                <a:cubicBezTo>
                  <a:pt x="144" y="108"/>
                  <a:pt x="114" y="141"/>
                  <a:pt x="75" y="142"/>
                </a:cubicBezTo>
                <a:cubicBezTo>
                  <a:pt x="36" y="144"/>
                  <a:pt x="3" y="115"/>
                  <a:pt x="1" y="76"/>
                </a:cubicBezTo>
                <a:cubicBezTo>
                  <a:pt x="0" y="37"/>
                  <a:pt x="29" y="4"/>
                  <a:pt x="68" y="2"/>
                </a:cubicBezTo>
                <a:cubicBezTo>
                  <a:pt x="107" y="0"/>
                  <a:pt x="140" y="30"/>
                  <a:pt x="142" y="69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cap="flat">
            <a:prstDash val="solid"/>
          </a:ln>
        </p:spPr>
        <p:txBody>
          <a:bodyPr vert="horz" wrap="square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16" name="Freeform 16"/>
          <p:cNvSpPr/>
          <p:nvPr/>
        </p:nvSpPr>
        <p:spPr>
          <a:xfrm>
            <a:off x="8615993" y="3473468"/>
            <a:ext cx="539972" cy="537665"/>
          </a:xfrm>
          <a:custGeom>
            <a:avLst/>
            <a:gdLst/>
            <a:ahLst/>
            <a:cxnLst/>
            <a:rect l="l" t="t" r="r" b="b"/>
            <a:pathLst>
              <a:path w="145" h="144">
                <a:moveTo>
                  <a:pt x="143" y="68"/>
                </a:moveTo>
                <a:cubicBezTo>
                  <a:pt x="145" y="107"/>
                  <a:pt x="115" y="140"/>
                  <a:pt x="76" y="142"/>
                </a:cubicBezTo>
                <a:cubicBezTo>
                  <a:pt x="37" y="144"/>
                  <a:pt x="4" y="114"/>
                  <a:pt x="2" y="75"/>
                </a:cubicBezTo>
                <a:cubicBezTo>
                  <a:pt x="0" y="36"/>
                  <a:pt x="30" y="3"/>
                  <a:pt x="69" y="2"/>
                </a:cubicBezTo>
                <a:cubicBezTo>
                  <a:pt x="108" y="0"/>
                  <a:pt x="141" y="29"/>
                  <a:pt x="143" y="68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cap="flat">
            <a:prstDash val="solid"/>
          </a:ln>
        </p:spPr>
        <p:txBody>
          <a:bodyPr vert="horz" wrap="square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17" name="Freeform 17"/>
          <p:cNvSpPr/>
          <p:nvPr/>
        </p:nvSpPr>
        <p:spPr>
          <a:xfrm>
            <a:off x="8636760" y="1915855"/>
            <a:ext cx="537665" cy="537665"/>
          </a:xfrm>
          <a:custGeom>
            <a:avLst/>
            <a:gdLst/>
            <a:ahLst/>
            <a:cxnLst/>
            <a:rect l="l" t="t" r="r" b="b"/>
            <a:pathLst>
              <a:path w="144" h="144">
                <a:moveTo>
                  <a:pt x="143" y="68"/>
                </a:moveTo>
                <a:cubicBezTo>
                  <a:pt x="144" y="107"/>
                  <a:pt x="115" y="140"/>
                  <a:pt x="76" y="142"/>
                </a:cubicBezTo>
                <a:cubicBezTo>
                  <a:pt x="37" y="144"/>
                  <a:pt x="4" y="114"/>
                  <a:pt x="2" y="75"/>
                </a:cubicBezTo>
                <a:cubicBezTo>
                  <a:pt x="0" y="37"/>
                  <a:pt x="30" y="4"/>
                  <a:pt x="69" y="2"/>
                </a:cubicBezTo>
                <a:cubicBezTo>
                  <a:pt x="108" y="0"/>
                  <a:pt x="141" y="30"/>
                  <a:pt x="143" y="68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cap="flat">
            <a:prstDash val="solid"/>
          </a:ln>
        </p:spPr>
        <p:txBody>
          <a:bodyPr vert="horz" wrap="square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18" name="Freeform 18"/>
          <p:cNvSpPr/>
          <p:nvPr/>
        </p:nvSpPr>
        <p:spPr>
          <a:xfrm>
            <a:off x="10014382" y="1673561"/>
            <a:ext cx="200760" cy="203066"/>
          </a:xfrm>
          <a:custGeom>
            <a:avLst/>
            <a:gdLst/>
            <a:ahLst/>
            <a:cxnLst/>
            <a:rect l="l" t="t" r="r" b="b"/>
            <a:pathLst>
              <a:path w="54" h="54">
                <a:moveTo>
                  <a:pt x="53" y="25"/>
                </a:moveTo>
                <a:cubicBezTo>
                  <a:pt x="54" y="40"/>
                  <a:pt x="43" y="52"/>
                  <a:pt x="28" y="53"/>
                </a:cubicBezTo>
                <a:cubicBezTo>
                  <a:pt x="14" y="54"/>
                  <a:pt x="2" y="42"/>
                  <a:pt x="1" y="28"/>
                </a:cubicBezTo>
                <a:cubicBezTo>
                  <a:pt x="0" y="14"/>
                  <a:pt x="11" y="1"/>
                  <a:pt x="26" y="1"/>
                </a:cubicBezTo>
                <a:cubicBezTo>
                  <a:pt x="40" y="0"/>
                  <a:pt x="52" y="11"/>
                  <a:pt x="53" y="25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 cap="flat">
            <a:prstDash val="solid"/>
          </a:ln>
        </p:spPr>
        <p:txBody>
          <a:bodyPr vert="horz" wrap="square" lIns="91440" tIns="45720" rIns="91440" bIns="45720" anchor="ctr">
            <a:normAutofit fontScale="40000" lnSpcReduction="20000"/>
          </a:bodyPr>
          <a:lstStyle/>
          <a:p>
            <a:pPr marL="0" algn="ctr"/>
            <a:endParaRPr/>
          </a:p>
        </p:txBody>
      </p:sp>
      <p:sp>
        <p:nvSpPr>
          <p:cNvPr id="19" name="Freeform 19"/>
          <p:cNvSpPr/>
          <p:nvPr/>
        </p:nvSpPr>
        <p:spPr>
          <a:xfrm>
            <a:off x="10219756" y="2049695"/>
            <a:ext cx="55382" cy="57690"/>
          </a:xfrm>
          <a:custGeom>
            <a:avLst/>
            <a:gdLst/>
            <a:ahLst/>
            <a:cxnLst/>
            <a:rect l="l" t="t" r="r" b="b"/>
            <a:pathLst>
              <a:path w="15" h="15">
                <a:moveTo>
                  <a:pt x="15" y="7"/>
                </a:moveTo>
                <a:cubicBezTo>
                  <a:pt x="15" y="11"/>
                  <a:pt x="12" y="15"/>
                  <a:pt x="8" y="15"/>
                </a:cubicBezTo>
                <a:cubicBezTo>
                  <a:pt x="4" y="15"/>
                  <a:pt x="1" y="12"/>
                  <a:pt x="1" y="8"/>
                </a:cubicBezTo>
                <a:cubicBezTo>
                  <a:pt x="0" y="4"/>
                  <a:pt x="4" y="1"/>
                  <a:pt x="8" y="0"/>
                </a:cubicBezTo>
                <a:cubicBezTo>
                  <a:pt x="12" y="0"/>
                  <a:pt x="15" y="3"/>
                  <a:pt x="15" y="7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cap="flat">
            <a:prstDash val="solid"/>
          </a:ln>
        </p:spPr>
        <p:txBody>
          <a:bodyPr vert="horz" wrap="square" lIns="91440" tIns="45720" rIns="91440" bIns="45720" anchor="ctr">
            <a:normAutofit fontScale="25000" lnSpcReduction="20000"/>
          </a:bodyPr>
          <a:lstStyle/>
          <a:p>
            <a:pPr marL="0" algn="ctr"/>
            <a:endParaRPr/>
          </a:p>
        </p:txBody>
      </p:sp>
      <p:sp>
        <p:nvSpPr>
          <p:cNvPr id="20" name="Freeform 20"/>
          <p:cNvSpPr/>
          <p:nvPr/>
        </p:nvSpPr>
        <p:spPr>
          <a:xfrm>
            <a:off x="7863749" y="2541207"/>
            <a:ext cx="55382" cy="57690"/>
          </a:xfrm>
          <a:custGeom>
            <a:avLst/>
            <a:gdLst/>
            <a:ahLst/>
            <a:cxnLst/>
            <a:rect l="l" t="t" r="r" b="b"/>
            <a:pathLst>
              <a:path w="15" h="15">
                <a:moveTo>
                  <a:pt x="14" y="7"/>
                </a:moveTo>
                <a:cubicBezTo>
                  <a:pt x="15" y="11"/>
                  <a:pt x="12" y="14"/>
                  <a:pt x="8" y="14"/>
                </a:cubicBezTo>
                <a:cubicBezTo>
                  <a:pt x="3" y="15"/>
                  <a:pt x="0" y="12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11" y="0"/>
                  <a:pt x="14" y="3"/>
                  <a:pt x="14" y="7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</p:spPr>
        <p:txBody>
          <a:bodyPr vert="horz" wrap="square" lIns="91440" tIns="45720" rIns="91440" bIns="45720" anchor="ctr">
            <a:normAutofit fontScale="25000" lnSpcReduction="20000"/>
          </a:bodyPr>
          <a:lstStyle/>
          <a:p>
            <a:pPr marL="0" algn="ctr"/>
            <a:endParaRPr/>
          </a:p>
        </p:txBody>
      </p:sp>
      <p:sp>
        <p:nvSpPr>
          <p:cNvPr id="21" name="Freeform 21"/>
          <p:cNvSpPr/>
          <p:nvPr/>
        </p:nvSpPr>
        <p:spPr>
          <a:xfrm>
            <a:off x="8133737" y="2416597"/>
            <a:ext cx="916111" cy="918413"/>
          </a:xfrm>
          <a:custGeom>
            <a:avLst/>
            <a:gdLst/>
            <a:ahLst/>
            <a:cxnLst/>
            <a:rect l="l" t="t" r="r" b="b"/>
            <a:pathLst>
              <a:path w="246" h="247">
                <a:moveTo>
                  <a:pt x="243" y="118"/>
                </a:moveTo>
                <a:cubicBezTo>
                  <a:pt x="246" y="184"/>
                  <a:pt x="195" y="240"/>
                  <a:pt x="129" y="243"/>
                </a:cubicBezTo>
                <a:cubicBezTo>
                  <a:pt x="63" y="247"/>
                  <a:pt x="7" y="196"/>
                  <a:pt x="3" y="130"/>
                </a:cubicBezTo>
                <a:cubicBezTo>
                  <a:pt x="0" y="63"/>
                  <a:pt x="51" y="7"/>
                  <a:pt x="117" y="4"/>
                </a:cubicBezTo>
                <a:cubicBezTo>
                  <a:pt x="183" y="0"/>
                  <a:pt x="240" y="51"/>
                  <a:pt x="243" y="118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</p:spPr>
        <p:txBody>
          <a:bodyPr vert="horz" wrap="square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22" name="Freeform 22"/>
          <p:cNvSpPr/>
          <p:nvPr/>
        </p:nvSpPr>
        <p:spPr>
          <a:xfrm>
            <a:off x="9116767" y="2975028"/>
            <a:ext cx="768426" cy="766113"/>
          </a:xfrm>
          <a:custGeom>
            <a:avLst/>
            <a:gdLst/>
            <a:ahLst/>
            <a:cxnLst/>
            <a:rect l="l" t="t" r="r" b="b"/>
            <a:pathLst>
              <a:path w="206" h="206">
                <a:moveTo>
                  <a:pt x="204" y="98"/>
                </a:moveTo>
                <a:cubicBezTo>
                  <a:pt x="206" y="153"/>
                  <a:pt x="164" y="200"/>
                  <a:pt x="108" y="203"/>
                </a:cubicBezTo>
                <a:cubicBezTo>
                  <a:pt x="53" y="206"/>
                  <a:pt x="6" y="163"/>
                  <a:pt x="3" y="108"/>
                </a:cubicBezTo>
                <a:cubicBezTo>
                  <a:pt x="0" y="52"/>
                  <a:pt x="43" y="5"/>
                  <a:pt x="98" y="3"/>
                </a:cubicBezTo>
                <a:cubicBezTo>
                  <a:pt x="154" y="0"/>
                  <a:pt x="201" y="42"/>
                  <a:pt x="204" y="98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</p:spPr>
        <p:txBody>
          <a:bodyPr vert="horz" wrap="square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23" name="Freeform 23"/>
          <p:cNvSpPr/>
          <p:nvPr/>
        </p:nvSpPr>
        <p:spPr>
          <a:xfrm>
            <a:off x="8911363" y="1698944"/>
            <a:ext cx="745346" cy="740732"/>
          </a:xfrm>
          <a:custGeom>
            <a:avLst/>
            <a:gdLst/>
            <a:ahLst/>
            <a:cxnLst/>
            <a:rect l="l" t="t" r="r" b="b"/>
            <a:pathLst>
              <a:path w="200" h="199">
                <a:moveTo>
                  <a:pt x="197" y="95"/>
                </a:moveTo>
                <a:cubicBezTo>
                  <a:pt x="200" y="148"/>
                  <a:pt x="158" y="194"/>
                  <a:pt x="105" y="197"/>
                </a:cubicBezTo>
                <a:cubicBezTo>
                  <a:pt x="51" y="199"/>
                  <a:pt x="6" y="158"/>
                  <a:pt x="3" y="105"/>
                </a:cubicBezTo>
                <a:cubicBezTo>
                  <a:pt x="0" y="51"/>
                  <a:pt x="42" y="5"/>
                  <a:pt x="95" y="3"/>
                </a:cubicBezTo>
                <a:cubicBezTo>
                  <a:pt x="149" y="0"/>
                  <a:pt x="194" y="41"/>
                  <a:pt x="197" y="95"/>
                </a:cubicBezTo>
                <a:close/>
              </a:path>
            </a:pathLst>
          </a:custGeom>
          <a:solidFill>
            <a:srgbClr val="FFFFFF">
              <a:lumMod val="95000"/>
            </a:srgbClr>
          </a:solidFill>
          <a:ln cap="flat">
            <a:prstDash val="solid"/>
          </a:ln>
        </p:spPr>
        <p:txBody>
          <a:bodyPr vert="horz" wrap="square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24" name="Freeform 24"/>
          <p:cNvSpPr/>
          <p:nvPr/>
        </p:nvSpPr>
        <p:spPr>
          <a:xfrm>
            <a:off x="9845929" y="2167382"/>
            <a:ext cx="256141" cy="258448"/>
          </a:xfrm>
          <a:custGeom>
            <a:avLst/>
            <a:gdLst/>
            <a:ahLst/>
            <a:cxnLst/>
            <a:rect l="l" t="t" r="r" b="b"/>
            <a:pathLst>
              <a:path w="69" h="69">
                <a:moveTo>
                  <a:pt x="68" y="33"/>
                </a:moveTo>
                <a:cubicBezTo>
                  <a:pt x="69" y="52"/>
                  <a:pt x="54" y="67"/>
                  <a:pt x="36" y="68"/>
                </a:cubicBezTo>
                <a:cubicBezTo>
                  <a:pt x="17" y="69"/>
                  <a:pt x="1" y="55"/>
                  <a:pt x="0" y="36"/>
                </a:cubicBezTo>
                <a:cubicBezTo>
                  <a:pt x="0" y="18"/>
                  <a:pt x="14" y="2"/>
                  <a:pt x="32" y="1"/>
                </a:cubicBezTo>
                <a:cubicBezTo>
                  <a:pt x="51" y="0"/>
                  <a:pt x="67" y="14"/>
                  <a:pt x="68" y="33"/>
                </a:cubicBezTo>
                <a:close/>
              </a:path>
            </a:pathLst>
          </a:custGeom>
          <a:solidFill>
            <a:srgbClr val="FFFFFF">
              <a:lumMod val="95000"/>
            </a:srgbClr>
          </a:solidFill>
          <a:ln cap="flat">
            <a:prstDash val="solid"/>
          </a:ln>
        </p:spPr>
        <p:txBody>
          <a:bodyPr vert="horz" wrap="square" lIns="91440" tIns="45720" rIns="91440" bIns="45720" anchor="ctr">
            <a:normAutofit fontScale="70000" lnSpcReduction="20000"/>
          </a:bodyPr>
          <a:lstStyle/>
          <a:p>
            <a:pPr marL="0" algn="ctr"/>
            <a:endParaRPr/>
          </a:p>
        </p:txBody>
      </p:sp>
      <p:sp>
        <p:nvSpPr>
          <p:cNvPr id="25" name="Freeform 25"/>
          <p:cNvSpPr/>
          <p:nvPr/>
        </p:nvSpPr>
        <p:spPr>
          <a:xfrm>
            <a:off x="7566047" y="1874319"/>
            <a:ext cx="235373" cy="237681"/>
          </a:xfrm>
          <a:custGeom>
            <a:avLst/>
            <a:gdLst/>
            <a:ahLst/>
            <a:cxnLst/>
            <a:rect l="l" t="t" r="r" b="b"/>
            <a:pathLst>
              <a:path w="63" h="64">
                <a:moveTo>
                  <a:pt x="62" y="30"/>
                </a:moveTo>
                <a:cubicBezTo>
                  <a:pt x="63" y="47"/>
                  <a:pt x="50" y="62"/>
                  <a:pt x="33" y="63"/>
                </a:cubicBezTo>
                <a:cubicBezTo>
                  <a:pt x="16" y="64"/>
                  <a:pt x="1" y="51"/>
                  <a:pt x="1" y="34"/>
                </a:cubicBezTo>
                <a:cubicBezTo>
                  <a:pt x="0" y="16"/>
                  <a:pt x="13" y="2"/>
                  <a:pt x="30" y="1"/>
                </a:cubicBezTo>
                <a:cubicBezTo>
                  <a:pt x="47" y="0"/>
                  <a:pt x="62" y="13"/>
                  <a:pt x="62" y="30"/>
                </a:cubicBezTo>
                <a:close/>
              </a:path>
            </a:pathLst>
          </a:custGeom>
          <a:solidFill>
            <a:srgbClr val="FFFFFF">
              <a:lumMod val="75000"/>
            </a:srgbClr>
          </a:solidFill>
          <a:ln cap="flat">
            <a:prstDash val="solid"/>
          </a:ln>
        </p:spPr>
        <p:txBody>
          <a:bodyPr vert="horz" wrap="square" lIns="91440" tIns="45720" rIns="91440" bIns="45720" anchor="ctr">
            <a:normAutofit fontScale="62500" lnSpcReduction="20000"/>
          </a:bodyPr>
          <a:lstStyle/>
          <a:p>
            <a:pPr marL="0" algn="ctr"/>
            <a:endParaRPr/>
          </a:p>
        </p:txBody>
      </p:sp>
      <p:sp>
        <p:nvSpPr>
          <p:cNvPr id="26" name="Freeform 26"/>
          <p:cNvSpPr/>
          <p:nvPr/>
        </p:nvSpPr>
        <p:spPr>
          <a:xfrm>
            <a:off x="9444411" y="1343578"/>
            <a:ext cx="237681" cy="239987"/>
          </a:xfrm>
          <a:custGeom>
            <a:avLst/>
            <a:gdLst/>
            <a:ahLst/>
            <a:cxnLst/>
            <a:rect l="l" t="t" r="r" b="b"/>
            <a:pathLst>
              <a:path w="64" h="64">
                <a:moveTo>
                  <a:pt x="63" y="31"/>
                </a:moveTo>
                <a:cubicBezTo>
                  <a:pt x="64" y="48"/>
                  <a:pt x="50" y="62"/>
                  <a:pt x="33" y="63"/>
                </a:cubicBezTo>
                <a:cubicBezTo>
                  <a:pt x="16" y="64"/>
                  <a:pt x="2" y="51"/>
                  <a:pt x="1" y="34"/>
                </a:cubicBezTo>
                <a:cubicBezTo>
                  <a:pt x="0" y="17"/>
                  <a:pt x="13" y="2"/>
                  <a:pt x="30" y="1"/>
                </a:cubicBezTo>
                <a:cubicBezTo>
                  <a:pt x="47" y="0"/>
                  <a:pt x="62" y="13"/>
                  <a:pt x="63" y="31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 cap="flat">
            <a:prstDash val="solid"/>
          </a:ln>
        </p:spPr>
        <p:txBody>
          <a:bodyPr vert="horz" wrap="square" lIns="91440" tIns="45720" rIns="91440" bIns="45720" anchor="ctr">
            <a:normAutofit fontScale="62500" lnSpcReduction="20000"/>
          </a:bodyPr>
          <a:lstStyle/>
          <a:p>
            <a:pPr marL="0" algn="ctr"/>
            <a:endParaRPr/>
          </a:p>
        </p:txBody>
      </p:sp>
      <p:sp>
        <p:nvSpPr>
          <p:cNvPr id="27" name="Freeform 27"/>
          <p:cNvSpPr/>
          <p:nvPr/>
        </p:nvSpPr>
        <p:spPr>
          <a:xfrm>
            <a:off x="9749011" y="2338142"/>
            <a:ext cx="55382" cy="57690"/>
          </a:xfrm>
          <a:custGeom>
            <a:avLst/>
            <a:gdLst/>
            <a:ahLst/>
            <a:cxnLst/>
            <a:rect l="l" t="t" r="r" b="b"/>
            <a:pathLst>
              <a:path w="15" h="15">
                <a:moveTo>
                  <a:pt x="15" y="7"/>
                </a:moveTo>
                <a:cubicBezTo>
                  <a:pt x="15" y="11"/>
                  <a:pt x="12" y="15"/>
                  <a:pt x="8" y="15"/>
                </a:cubicBezTo>
                <a:cubicBezTo>
                  <a:pt x="4" y="15"/>
                  <a:pt x="0" y="12"/>
                  <a:pt x="0" y="8"/>
                </a:cubicBezTo>
                <a:cubicBezTo>
                  <a:pt x="0" y="4"/>
                  <a:pt x="3" y="1"/>
                  <a:pt x="7" y="0"/>
                </a:cubicBezTo>
                <a:cubicBezTo>
                  <a:pt x="11" y="0"/>
                  <a:pt x="14" y="3"/>
                  <a:pt x="15" y="7"/>
                </a:cubicBezTo>
                <a:close/>
              </a:path>
            </a:pathLst>
          </a:custGeom>
          <a:solidFill>
            <a:schemeClr val="accent1"/>
          </a:solidFill>
          <a:ln cap="flat">
            <a:prstDash val="solid"/>
          </a:ln>
        </p:spPr>
        <p:txBody>
          <a:bodyPr vert="horz" wrap="square" lIns="91440" tIns="45720" rIns="91440" bIns="45720" anchor="ctr">
            <a:normAutofit fontScale="25000" lnSpcReduction="20000"/>
          </a:bodyPr>
          <a:lstStyle/>
          <a:p>
            <a:pPr marL="0" algn="ctr"/>
            <a:endParaRPr/>
          </a:p>
        </p:txBody>
      </p:sp>
      <p:sp>
        <p:nvSpPr>
          <p:cNvPr id="28" name="Freeform 28"/>
          <p:cNvSpPr/>
          <p:nvPr/>
        </p:nvSpPr>
        <p:spPr>
          <a:xfrm>
            <a:off x="10235909" y="3069642"/>
            <a:ext cx="55382" cy="55382"/>
          </a:xfrm>
          <a:custGeom>
            <a:avLst/>
            <a:gdLst/>
            <a:ahLst/>
            <a:cxnLst/>
            <a:rect l="l" t="t" r="r" b="b"/>
            <a:pathLst>
              <a:path w="15" h="15">
                <a:moveTo>
                  <a:pt x="14" y="7"/>
                </a:moveTo>
                <a:cubicBezTo>
                  <a:pt x="15" y="11"/>
                  <a:pt x="12" y="14"/>
                  <a:pt x="8" y="14"/>
                </a:cubicBezTo>
                <a:cubicBezTo>
                  <a:pt x="3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1" y="0"/>
                  <a:pt x="14" y="3"/>
                  <a:pt x="14" y="7"/>
                </a:cubicBezTo>
                <a:close/>
              </a:path>
            </a:pathLst>
          </a:custGeom>
          <a:solidFill>
            <a:schemeClr val="accent1"/>
          </a:solidFill>
          <a:ln cap="flat">
            <a:prstDash val="solid"/>
          </a:ln>
        </p:spPr>
        <p:txBody>
          <a:bodyPr vert="horz" wrap="square" lIns="91440" tIns="45720" rIns="91440" bIns="45720" anchor="ctr">
            <a:normAutofit fontScale="25000" lnSpcReduction="20000"/>
          </a:bodyPr>
          <a:lstStyle/>
          <a:p>
            <a:pPr marL="0" algn="ctr"/>
            <a:endParaRPr/>
          </a:p>
        </p:txBody>
      </p:sp>
      <p:sp>
        <p:nvSpPr>
          <p:cNvPr id="29" name="Freeform 29"/>
          <p:cNvSpPr/>
          <p:nvPr/>
        </p:nvSpPr>
        <p:spPr>
          <a:xfrm>
            <a:off x="8442925" y="2093540"/>
            <a:ext cx="55382" cy="55382"/>
          </a:xfrm>
          <a:custGeom>
            <a:avLst/>
            <a:gdLst/>
            <a:ahLst/>
            <a:cxnLst/>
            <a:rect l="l" t="t" r="r" b="b"/>
            <a:pathLst>
              <a:path w="15" h="15">
                <a:moveTo>
                  <a:pt x="15" y="7"/>
                </a:moveTo>
                <a:cubicBezTo>
                  <a:pt x="15" y="11"/>
                  <a:pt x="12" y="15"/>
                  <a:pt x="8" y="15"/>
                </a:cubicBezTo>
                <a:cubicBezTo>
                  <a:pt x="4" y="15"/>
                  <a:pt x="0" y="12"/>
                  <a:pt x="0" y="8"/>
                </a:cubicBezTo>
                <a:cubicBezTo>
                  <a:pt x="0" y="4"/>
                  <a:pt x="3" y="1"/>
                  <a:pt x="7" y="1"/>
                </a:cubicBezTo>
                <a:cubicBezTo>
                  <a:pt x="11" y="0"/>
                  <a:pt x="15" y="3"/>
                  <a:pt x="15" y="7"/>
                </a:cubicBezTo>
                <a:close/>
              </a:path>
            </a:pathLst>
          </a:custGeom>
          <a:solidFill>
            <a:schemeClr val="accent1"/>
          </a:solidFill>
          <a:ln cap="flat">
            <a:prstDash val="solid"/>
          </a:ln>
        </p:spPr>
        <p:txBody>
          <a:bodyPr vert="horz" wrap="square" lIns="91440" tIns="45720" rIns="91440" bIns="45720" anchor="ctr">
            <a:normAutofit fontScale="25000" lnSpcReduction="20000"/>
          </a:bodyPr>
          <a:lstStyle/>
          <a:p>
            <a:pPr marL="0" algn="ctr"/>
            <a:endParaRPr/>
          </a:p>
        </p:txBody>
      </p:sp>
      <p:sp>
        <p:nvSpPr>
          <p:cNvPr id="30" name="Freeform 30"/>
          <p:cNvSpPr/>
          <p:nvPr/>
        </p:nvSpPr>
        <p:spPr>
          <a:xfrm>
            <a:off x="8106019" y="1288196"/>
            <a:ext cx="57690" cy="55382"/>
          </a:xfrm>
          <a:custGeom>
            <a:avLst/>
            <a:gdLst/>
            <a:ahLst/>
            <a:cxnLst/>
            <a:rect l="l" t="t" r="r" b="b"/>
            <a:pathLst>
              <a:path w="15" h="15">
                <a:moveTo>
                  <a:pt x="15" y="7"/>
                </a:moveTo>
                <a:cubicBezTo>
                  <a:pt x="15" y="11"/>
                  <a:pt x="12" y="14"/>
                  <a:pt x="8" y="14"/>
                </a:cubicBezTo>
                <a:cubicBezTo>
                  <a:pt x="4" y="15"/>
                  <a:pt x="1" y="12"/>
                  <a:pt x="1" y="8"/>
                </a:cubicBezTo>
                <a:cubicBezTo>
                  <a:pt x="0" y="3"/>
                  <a:pt x="4" y="0"/>
                  <a:pt x="8" y="0"/>
                </a:cubicBezTo>
                <a:cubicBezTo>
                  <a:pt x="12" y="0"/>
                  <a:pt x="15" y="3"/>
                  <a:pt x="15" y="7"/>
                </a:cubicBezTo>
                <a:close/>
              </a:path>
            </a:pathLst>
          </a:custGeom>
          <a:solidFill>
            <a:schemeClr val="accent1"/>
          </a:solidFill>
          <a:ln cap="flat">
            <a:prstDash val="solid"/>
          </a:ln>
        </p:spPr>
        <p:txBody>
          <a:bodyPr vert="horz" wrap="square" lIns="91440" tIns="45720" rIns="91440" bIns="45720" anchor="ctr">
            <a:normAutofit fontScale="25000" lnSpcReduction="20000"/>
          </a:bodyPr>
          <a:lstStyle/>
          <a:p>
            <a:pPr marL="0" algn="ctr"/>
            <a:endParaRPr/>
          </a:p>
        </p:txBody>
      </p:sp>
      <p:sp>
        <p:nvSpPr>
          <p:cNvPr id="31" name="Freeform 31"/>
          <p:cNvSpPr/>
          <p:nvPr/>
        </p:nvSpPr>
        <p:spPr>
          <a:xfrm>
            <a:off x="7902952" y="3076566"/>
            <a:ext cx="55382" cy="55382"/>
          </a:xfrm>
          <a:custGeom>
            <a:avLst/>
            <a:gdLst/>
            <a:ahLst/>
            <a:cxnLst/>
            <a:rect l="l" t="t" r="r" b="b"/>
            <a:pathLst>
              <a:path w="15" h="15">
                <a:moveTo>
                  <a:pt x="15" y="7"/>
                </a:moveTo>
                <a:cubicBezTo>
                  <a:pt x="15" y="11"/>
                  <a:pt x="12" y="14"/>
                  <a:pt x="8" y="15"/>
                </a:cubicBezTo>
                <a:cubicBezTo>
                  <a:pt x="4" y="15"/>
                  <a:pt x="0" y="12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11" y="0"/>
                  <a:pt x="15" y="3"/>
                  <a:pt x="15" y="7"/>
                </a:cubicBezTo>
                <a:close/>
              </a:path>
            </a:pathLst>
          </a:custGeom>
          <a:solidFill>
            <a:schemeClr val="accent1"/>
          </a:solidFill>
          <a:ln cap="flat">
            <a:prstDash val="solid"/>
          </a:ln>
        </p:spPr>
        <p:txBody>
          <a:bodyPr vert="horz" wrap="square" lIns="91440" tIns="45720" rIns="91440" bIns="45720" anchor="ctr">
            <a:normAutofit fontScale="25000" lnSpcReduction="20000"/>
          </a:bodyPr>
          <a:lstStyle/>
          <a:p>
            <a:pPr marL="0" algn="ctr"/>
            <a:endParaRPr/>
          </a:p>
        </p:txBody>
      </p:sp>
      <p:sp>
        <p:nvSpPr>
          <p:cNvPr id="32" name="Freeform 32"/>
          <p:cNvSpPr/>
          <p:nvPr/>
        </p:nvSpPr>
        <p:spPr>
          <a:xfrm>
            <a:off x="7995256" y="2252762"/>
            <a:ext cx="341521" cy="346136"/>
          </a:xfrm>
          <a:custGeom>
            <a:avLst/>
            <a:gdLst/>
            <a:ahLst/>
            <a:cxnLst/>
            <a:rect l="l" t="t" r="r" b="b"/>
            <a:pathLst>
              <a:path w="92" h="93">
                <a:moveTo>
                  <a:pt x="91" y="44"/>
                </a:moveTo>
                <a:cubicBezTo>
                  <a:pt x="92" y="69"/>
                  <a:pt x="73" y="90"/>
                  <a:pt x="48" y="91"/>
                </a:cubicBezTo>
                <a:cubicBezTo>
                  <a:pt x="23" y="93"/>
                  <a:pt x="2" y="73"/>
                  <a:pt x="1" y="49"/>
                </a:cubicBezTo>
                <a:cubicBezTo>
                  <a:pt x="0" y="24"/>
                  <a:pt x="19" y="3"/>
                  <a:pt x="44" y="1"/>
                </a:cubicBezTo>
                <a:cubicBezTo>
                  <a:pt x="69" y="0"/>
                  <a:pt x="90" y="19"/>
                  <a:pt x="91" y="44"/>
                </a:cubicBezTo>
                <a:close/>
              </a:path>
            </a:pathLst>
          </a:custGeom>
          <a:solidFill>
            <a:schemeClr val="accent1"/>
          </a:solidFill>
          <a:ln cap="flat">
            <a:prstDash val="solid"/>
          </a:ln>
        </p:spPr>
        <p:txBody>
          <a:bodyPr vert="horz" wrap="square" lIns="91440" tIns="45720" rIns="91440" bIns="45720" anchor="ctr">
            <a:normAutofit lnSpcReduction="10000"/>
          </a:bodyPr>
          <a:lstStyle/>
          <a:p>
            <a:pPr marL="0" algn="ctr"/>
            <a:endParaRPr/>
          </a:p>
        </p:txBody>
      </p:sp>
      <p:sp>
        <p:nvSpPr>
          <p:cNvPr id="33" name="Freeform 33"/>
          <p:cNvSpPr/>
          <p:nvPr/>
        </p:nvSpPr>
        <p:spPr>
          <a:xfrm>
            <a:off x="9926694" y="2670433"/>
            <a:ext cx="346136" cy="346136"/>
          </a:xfrm>
          <a:custGeom>
            <a:avLst/>
            <a:gdLst/>
            <a:ahLst/>
            <a:cxnLst/>
            <a:rect l="l" t="t" r="r" b="b"/>
            <a:pathLst>
              <a:path w="93" h="93">
                <a:moveTo>
                  <a:pt x="92" y="44"/>
                </a:moveTo>
                <a:cubicBezTo>
                  <a:pt x="93" y="69"/>
                  <a:pt x="74" y="90"/>
                  <a:pt x="49" y="91"/>
                </a:cubicBezTo>
                <a:cubicBezTo>
                  <a:pt x="24" y="93"/>
                  <a:pt x="3" y="74"/>
                  <a:pt x="2" y="49"/>
                </a:cubicBezTo>
                <a:cubicBezTo>
                  <a:pt x="0" y="24"/>
                  <a:pt x="19" y="3"/>
                  <a:pt x="44" y="1"/>
                </a:cubicBezTo>
                <a:cubicBezTo>
                  <a:pt x="69" y="0"/>
                  <a:pt x="90" y="19"/>
                  <a:pt x="92" y="44"/>
                </a:cubicBezTo>
                <a:close/>
              </a:path>
            </a:pathLst>
          </a:custGeom>
          <a:solidFill>
            <a:srgbClr val="FFFFFF">
              <a:lumMod val="95000"/>
            </a:srgbClr>
          </a:solidFill>
          <a:ln cap="flat">
            <a:prstDash val="solid"/>
          </a:ln>
        </p:spPr>
        <p:txBody>
          <a:bodyPr vert="horz" wrap="square" lIns="91440" tIns="45720" rIns="91440" bIns="45720" anchor="ctr">
            <a:normAutofit lnSpcReduction="10000"/>
          </a:bodyPr>
          <a:lstStyle/>
          <a:p>
            <a:pPr marL="0" algn="ctr"/>
            <a:endParaRPr/>
          </a:p>
        </p:txBody>
      </p:sp>
      <p:sp>
        <p:nvSpPr>
          <p:cNvPr id="34" name="AutoShape 34"/>
          <p:cNvSpPr/>
          <p:nvPr/>
        </p:nvSpPr>
        <p:spPr>
          <a:xfrm>
            <a:off x="8212167" y="1122051"/>
            <a:ext cx="978411" cy="978410"/>
          </a:xfrm>
          <a:prstGeom prst="ellipse">
            <a:avLst/>
          </a:prstGeom>
          <a:solidFill>
            <a:schemeClr val="accent1"/>
          </a:solidFill>
          <a:ln cap="flat">
            <a:prstDash val="solid"/>
          </a:ln>
        </p:spPr>
        <p:txBody>
          <a:bodyPr vert="horz" wrap="square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cxnSp>
        <p:nvCxnSpPr>
          <p:cNvPr id="35" name="Connector 35"/>
          <p:cNvCxnSpPr/>
          <p:nvPr/>
        </p:nvCxnSpPr>
        <p:spPr>
          <a:xfrm>
            <a:off x="8026098" y="3671827"/>
            <a:ext cx="1142924" cy="414214"/>
          </a:xfrm>
          <a:prstGeom prst="line">
            <a:avLst/>
          </a:prstGeom>
          <a:ln w="57150" cap="flat" cmpd="sng">
            <a:solidFill>
              <a:schemeClr val="accent1"/>
            </a:solidFill>
            <a:prstDash val="solid"/>
          </a:ln>
        </p:spPr>
      </p:cxnSp>
      <p:cxnSp>
        <p:nvCxnSpPr>
          <p:cNvPr id="36" name="Connector 36"/>
          <p:cNvCxnSpPr/>
          <p:nvPr/>
        </p:nvCxnSpPr>
        <p:spPr>
          <a:xfrm flipV="1">
            <a:off x="9184363" y="3802228"/>
            <a:ext cx="1020194" cy="276143"/>
          </a:xfrm>
          <a:prstGeom prst="line">
            <a:avLst/>
          </a:prstGeom>
          <a:ln w="57150" cap="flat" cmpd="sng">
            <a:solidFill>
              <a:schemeClr val="accent1"/>
            </a:solidFill>
            <a:prstDash val="solid"/>
          </a:ln>
        </p:spPr>
      </p:cxnSp>
      <p:sp>
        <p:nvSpPr>
          <p:cNvPr id="37" name="Freeform 37"/>
          <p:cNvSpPr/>
          <p:nvPr/>
        </p:nvSpPr>
        <p:spPr>
          <a:xfrm>
            <a:off x="8346241" y="3181562"/>
            <a:ext cx="1169940" cy="1169941"/>
          </a:xfrm>
          <a:custGeom>
            <a:avLst/>
            <a:gdLst/>
            <a:ahLst/>
            <a:cxnLst/>
            <a:rect l="l" t="t" r="r" b="b"/>
            <a:pathLst>
              <a:path w="314" h="314">
                <a:moveTo>
                  <a:pt x="310" y="150"/>
                </a:moveTo>
                <a:cubicBezTo>
                  <a:pt x="314" y="234"/>
                  <a:pt x="249" y="306"/>
                  <a:pt x="165" y="310"/>
                </a:cubicBezTo>
                <a:cubicBezTo>
                  <a:pt x="80" y="314"/>
                  <a:pt x="9" y="249"/>
                  <a:pt x="4" y="165"/>
                </a:cubicBezTo>
                <a:cubicBezTo>
                  <a:pt x="0" y="80"/>
                  <a:pt x="65" y="9"/>
                  <a:pt x="149" y="4"/>
                </a:cubicBezTo>
                <a:cubicBezTo>
                  <a:pt x="234" y="0"/>
                  <a:pt x="306" y="65"/>
                  <a:pt x="310" y="15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 cap="flat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38" name="Freeform 38"/>
          <p:cNvSpPr/>
          <p:nvPr/>
        </p:nvSpPr>
        <p:spPr>
          <a:xfrm>
            <a:off x="7995255" y="2319683"/>
            <a:ext cx="953029" cy="948413"/>
          </a:xfrm>
          <a:custGeom>
            <a:avLst/>
            <a:gdLst/>
            <a:ahLst/>
            <a:cxnLst/>
            <a:rect l="l" t="t" r="r" b="b"/>
            <a:pathLst>
              <a:path w="256" h="255">
                <a:moveTo>
                  <a:pt x="252" y="121"/>
                </a:moveTo>
                <a:cubicBezTo>
                  <a:pt x="256" y="190"/>
                  <a:pt x="203" y="248"/>
                  <a:pt x="134" y="252"/>
                </a:cubicBezTo>
                <a:cubicBezTo>
                  <a:pt x="65" y="255"/>
                  <a:pt x="7" y="202"/>
                  <a:pt x="4" y="133"/>
                </a:cubicBezTo>
                <a:cubicBezTo>
                  <a:pt x="0" y="65"/>
                  <a:pt x="53" y="6"/>
                  <a:pt x="122" y="3"/>
                </a:cubicBezTo>
                <a:cubicBezTo>
                  <a:pt x="190" y="0"/>
                  <a:pt x="249" y="52"/>
                  <a:pt x="252" y="121"/>
                </a:cubicBezTo>
                <a:close/>
              </a:path>
            </a:pathLst>
          </a:custGeom>
          <a:solidFill>
            <a:srgbClr val="FFFFFF">
              <a:lumMod val="75000"/>
            </a:srgbClr>
          </a:solidFill>
          <a:ln cap="flat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39" name="Freeform 39"/>
          <p:cNvSpPr/>
          <p:nvPr/>
        </p:nvSpPr>
        <p:spPr>
          <a:xfrm>
            <a:off x="7875261" y="1749711"/>
            <a:ext cx="1169940" cy="1169941"/>
          </a:xfrm>
          <a:custGeom>
            <a:avLst/>
            <a:gdLst/>
            <a:ahLst/>
            <a:cxnLst/>
            <a:rect l="l" t="t" r="r" b="b"/>
            <a:pathLst>
              <a:path w="314" h="314">
                <a:moveTo>
                  <a:pt x="310" y="150"/>
                </a:moveTo>
                <a:cubicBezTo>
                  <a:pt x="314" y="234"/>
                  <a:pt x="249" y="306"/>
                  <a:pt x="164" y="310"/>
                </a:cubicBezTo>
                <a:cubicBezTo>
                  <a:pt x="80" y="314"/>
                  <a:pt x="8" y="249"/>
                  <a:pt x="4" y="165"/>
                </a:cubicBezTo>
                <a:cubicBezTo>
                  <a:pt x="0" y="80"/>
                  <a:pt x="65" y="9"/>
                  <a:pt x="149" y="4"/>
                </a:cubicBezTo>
                <a:cubicBezTo>
                  <a:pt x="234" y="0"/>
                  <a:pt x="305" y="65"/>
                  <a:pt x="310" y="150"/>
                </a:cubicBezTo>
                <a:close/>
              </a:path>
            </a:pathLst>
          </a:custGeom>
          <a:solidFill>
            <a:srgbClr val="FFFFFF">
              <a:lumMod val="95000"/>
            </a:srgbClr>
          </a:solidFill>
          <a:ln cap="flat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40" name="Freeform 40"/>
          <p:cNvSpPr/>
          <p:nvPr/>
        </p:nvSpPr>
        <p:spPr>
          <a:xfrm>
            <a:off x="9312879" y="2531979"/>
            <a:ext cx="856111" cy="856111"/>
          </a:xfrm>
          <a:custGeom>
            <a:avLst/>
            <a:gdLst/>
            <a:ahLst/>
            <a:cxnLst/>
            <a:rect l="l" t="t" r="r" b="b"/>
            <a:pathLst>
              <a:path w="230" h="230">
                <a:moveTo>
                  <a:pt x="227" y="109"/>
                </a:moveTo>
                <a:cubicBezTo>
                  <a:pt x="230" y="171"/>
                  <a:pt x="182" y="224"/>
                  <a:pt x="121" y="227"/>
                </a:cubicBezTo>
                <a:cubicBezTo>
                  <a:pt x="59" y="230"/>
                  <a:pt x="6" y="182"/>
                  <a:pt x="3" y="120"/>
                </a:cubicBezTo>
                <a:cubicBezTo>
                  <a:pt x="0" y="59"/>
                  <a:pt x="48" y="6"/>
                  <a:pt x="109" y="3"/>
                </a:cubicBezTo>
                <a:cubicBezTo>
                  <a:pt x="171" y="0"/>
                  <a:pt x="224" y="48"/>
                  <a:pt x="227" y="10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 cap="flat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41" name="Freeform 41"/>
          <p:cNvSpPr/>
          <p:nvPr/>
        </p:nvSpPr>
        <p:spPr>
          <a:xfrm>
            <a:off x="8569842" y="2072771"/>
            <a:ext cx="1220707" cy="1220707"/>
          </a:xfrm>
          <a:custGeom>
            <a:avLst/>
            <a:gdLst/>
            <a:ahLst/>
            <a:cxnLst/>
            <a:rect l="l" t="t" r="r" b="b"/>
            <a:pathLst>
              <a:path w="328" h="328">
                <a:moveTo>
                  <a:pt x="323" y="156"/>
                </a:moveTo>
                <a:cubicBezTo>
                  <a:pt x="328" y="244"/>
                  <a:pt x="260" y="319"/>
                  <a:pt x="172" y="323"/>
                </a:cubicBezTo>
                <a:cubicBezTo>
                  <a:pt x="84" y="328"/>
                  <a:pt x="9" y="260"/>
                  <a:pt x="4" y="172"/>
                </a:cubicBezTo>
                <a:cubicBezTo>
                  <a:pt x="0" y="84"/>
                  <a:pt x="68" y="9"/>
                  <a:pt x="156" y="4"/>
                </a:cubicBezTo>
                <a:cubicBezTo>
                  <a:pt x="244" y="0"/>
                  <a:pt x="319" y="68"/>
                  <a:pt x="323" y="156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42" name="Freeform 42"/>
          <p:cNvSpPr/>
          <p:nvPr/>
        </p:nvSpPr>
        <p:spPr>
          <a:xfrm>
            <a:off x="9827468" y="3445777"/>
            <a:ext cx="722271" cy="717656"/>
          </a:xfrm>
          <a:custGeom>
            <a:avLst/>
            <a:gdLst/>
            <a:ahLst/>
            <a:cxnLst/>
            <a:rect l="l" t="t" r="r" b="b"/>
            <a:pathLst>
              <a:path w="194" h="193">
                <a:moveTo>
                  <a:pt x="192" y="93"/>
                </a:moveTo>
                <a:cubicBezTo>
                  <a:pt x="194" y="145"/>
                  <a:pt x="153" y="190"/>
                  <a:pt x="101" y="192"/>
                </a:cubicBezTo>
                <a:cubicBezTo>
                  <a:pt x="84" y="193"/>
                  <a:pt x="69" y="190"/>
                  <a:pt x="55" y="183"/>
                </a:cubicBezTo>
                <a:cubicBezTo>
                  <a:pt x="50" y="181"/>
                  <a:pt x="45" y="178"/>
                  <a:pt x="40" y="174"/>
                </a:cubicBezTo>
                <a:cubicBezTo>
                  <a:pt x="25" y="163"/>
                  <a:pt x="12" y="147"/>
                  <a:pt x="6" y="127"/>
                </a:cubicBezTo>
                <a:cubicBezTo>
                  <a:pt x="4" y="122"/>
                  <a:pt x="2" y="115"/>
                  <a:pt x="1" y="109"/>
                </a:cubicBezTo>
                <a:cubicBezTo>
                  <a:pt x="1" y="106"/>
                  <a:pt x="1" y="104"/>
                  <a:pt x="1" y="101"/>
                </a:cubicBezTo>
                <a:cubicBezTo>
                  <a:pt x="0" y="79"/>
                  <a:pt x="6" y="59"/>
                  <a:pt x="18" y="43"/>
                </a:cubicBezTo>
                <a:cubicBezTo>
                  <a:pt x="26" y="31"/>
                  <a:pt x="36" y="21"/>
                  <a:pt x="48" y="14"/>
                </a:cubicBezTo>
                <a:cubicBezTo>
                  <a:pt x="61" y="6"/>
                  <a:pt x="76" y="2"/>
                  <a:pt x="92" y="1"/>
                </a:cubicBezTo>
                <a:cubicBezTo>
                  <a:pt x="129" y="0"/>
                  <a:pt x="161" y="19"/>
                  <a:pt x="179" y="48"/>
                </a:cubicBezTo>
                <a:cubicBezTo>
                  <a:pt x="179" y="48"/>
                  <a:pt x="179" y="48"/>
                  <a:pt x="179" y="48"/>
                </a:cubicBezTo>
                <a:cubicBezTo>
                  <a:pt x="187" y="61"/>
                  <a:pt x="191" y="76"/>
                  <a:pt x="192" y="93"/>
                </a:cubicBezTo>
                <a:close/>
              </a:path>
            </a:pathLst>
          </a:custGeom>
          <a:solidFill>
            <a:srgbClr val="FFFFFF">
              <a:lumMod val="75000"/>
            </a:srgbClr>
          </a:solidFill>
          <a:ln cap="flat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43" name="Freeform 43"/>
          <p:cNvSpPr/>
          <p:nvPr/>
        </p:nvSpPr>
        <p:spPr>
          <a:xfrm>
            <a:off x="7612199" y="3226558"/>
            <a:ext cx="869955" cy="869956"/>
          </a:xfrm>
          <a:custGeom>
            <a:avLst/>
            <a:gdLst/>
            <a:ahLst/>
            <a:cxnLst/>
            <a:rect l="l" t="t" r="r" b="b"/>
            <a:pathLst>
              <a:path w="234" h="234">
                <a:moveTo>
                  <a:pt x="232" y="112"/>
                </a:moveTo>
                <a:cubicBezTo>
                  <a:pt x="234" y="175"/>
                  <a:pt x="185" y="229"/>
                  <a:pt x="122" y="232"/>
                </a:cubicBezTo>
                <a:cubicBezTo>
                  <a:pt x="59" y="234"/>
                  <a:pt x="6" y="185"/>
                  <a:pt x="3" y="122"/>
                </a:cubicBezTo>
                <a:cubicBezTo>
                  <a:pt x="0" y="59"/>
                  <a:pt x="49" y="6"/>
                  <a:pt x="112" y="3"/>
                </a:cubicBezTo>
                <a:cubicBezTo>
                  <a:pt x="176" y="0"/>
                  <a:pt x="229" y="49"/>
                  <a:pt x="232" y="112"/>
                </a:cubicBezTo>
                <a:close/>
              </a:path>
            </a:pathLst>
          </a:custGeom>
          <a:solidFill>
            <a:schemeClr val="accent1"/>
          </a:solidFill>
          <a:ln cap="flat">
            <a:prstDash val="solid"/>
          </a:ln>
        </p:spPr>
        <p:txBody>
          <a:bodyPr vert="horz" wrap="none" lIns="0" tIns="0" rIns="0" bIns="0" anchor="ctr">
            <a:normAutofit/>
          </a:bodyPr>
          <a:lstStyle/>
          <a:p>
            <a:pPr marL="0" algn="ctr"/>
            <a:endParaRPr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0402" y="0"/>
            <a:ext cx="10858500" cy="1028700"/>
          </a:xfrm>
        </p:spPr>
        <p:txBody>
          <a:bodyPr vert="horz" lIns="91440" tIns="45720" rIns="91440" bIns="45720" anchor="b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altLang="en-US" sz="3200" b="1" i="0" u="none" baseline="0">
                <a:solidFill>
                  <a:srgbClr val="000000"/>
                </a:solidFill>
                <a:latin typeface="微软雅黑"/>
                <a:ea typeface="微软雅黑"/>
              </a:rPr>
              <a:t>Программа обучения</a:t>
            </a:r>
          </a:p>
        </p:txBody>
      </p:sp>
      <p:grpSp>
        <p:nvGrpSpPr>
          <p:cNvPr id="3" name="Group 3"/>
          <p:cNvGrpSpPr/>
          <p:nvPr/>
        </p:nvGrpSpPr>
        <p:grpSpPr>
          <a:xfrm rot="21314955">
            <a:off x="-1226458" y="2749927"/>
            <a:ext cx="14644914" cy="2027172"/>
            <a:chOff x="-1357086" y="2808513"/>
            <a:chExt cx="14644914" cy="2027172"/>
          </a:xfrm>
        </p:grpSpPr>
        <p:sp>
          <p:nvSpPr>
            <p:cNvPr id="4" name="Freeform 4"/>
            <p:cNvSpPr/>
            <p:nvPr/>
          </p:nvSpPr>
          <p:spPr>
            <a:xfrm>
              <a:off x="-1357086" y="2866571"/>
              <a:ext cx="14383657" cy="1771492"/>
            </a:xfrm>
            <a:custGeom>
              <a:avLst/>
              <a:gdLst/>
              <a:ahLst/>
              <a:cxnLst/>
              <a:rect l="l" t="t" r="r" b="b"/>
              <a:pathLst>
                <a:path w="14383657" h="2111829">
                  <a:moveTo>
                    <a:pt x="0" y="2111829"/>
                  </a:moveTo>
                  <a:cubicBezTo>
                    <a:pt x="620485" y="1631648"/>
                    <a:pt x="1240971" y="1151467"/>
                    <a:pt x="1814285" y="1117600"/>
                  </a:cubicBezTo>
                  <a:cubicBezTo>
                    <a:pt x="2387599" y="1083733"/>
                    <a:pt x="2737152" y="1978781"/>
                    <a:pt x="3439885" y="1908629"/>
                  </a:cubicBezTo>
                  <a:cubicBezTo>
                    <a:pt x="4142618" y="1838477"/>
                    <a:pt x="5289247" y="749905"/>
                    <a:pt x="6030685" y="696686"/>
                  </a:cubicBezTo>
                  <a:cubicBezTo>
                    <a:pt x="6772123" y="643467"/>
                    <a:pt x="7218438" y="1611086"/>
                    <a:pt x="7888514" y="1589315"/>
                  </a:cubicBezTo>
                  <a:cubicBezTo>
                    <a:pt x="8558590" y="1567544"/>
                    <a:pt x="9368972" y="625324"/>
                    <a:pt x="10051143" y="566057"/>
                  </a:cubicBezTo>
                  <a:cubicBezTo>
                    <a:pt x="10733314" y="506790"/>
                    <a:pt x="11259457" y="1328058"/>
                    <a:pt x="11981543" y="1233715"/>
                  </a:cubicBezTo>
                  <a:cubicBezTo>
                    <a:pt x="12703629" y="1139372"/>
                    <a:pt x="13543643" y="569686"/>
                    <a:pt x="14383657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</a:ln>
          </p:spPr>
          <p:txBody>
            <a:bodyPr vert="horz" lIns="91440" tIns="45720" rIns="91440" bIns="45720" anchor="ctr">
              <a:spAutoFit/>
            </a:bodyPr>
            <a:lstStyle/>
            <a:p>
              <a:pPr marL="0" algn="ctr"/>
              <a:endParaRPr/>
            </a:p>
          </p:txBody>
        </p:sp>
        <p:sp>
          <p:nvSpPr>
            <p:cNvPr id="5" name="Freeform 5"/>
            <p:cNvSpPr/>
            <p:nvPr/>
          </p:nvSpPr>
          <p:spPr>
            <a:xfrm>
              <a:off x="-1349829" y="3018971"/>
              <a:ext cx="14586857" cy="1473200"/>
            </a:xfrm>
            <a:custGeom>
              <a:avLst/>
              <a:gdLst/>
              <a:ahLst/>
              <a:cxnLst/>
              <a:rect l="l" t="t" r="r" b="b"/>
              <a:pathLst>
                <a:path w="14586857" h="1756229">
                  <a:moveTo>
                    <a:pt x="0" y="1756229"/>
                  </a:moveTo>
                  <a:cubicBezTo>
                    <a:pt x="620485" y="1276048"/>
                    <a:pt x="1352247" y="1151467"/>
                    <a:pt x="1959428" y="1117600"/>
                  </a:cubicBezTo>
                  <a:cubicBezTo>
                    <a:pt x="2566609" y="1083733"/>
                    <a:pt x="2940352" y="1623181"/>
                    <a:pt x="3643085" y="1553029"/>
                  </a:cubicBezTo>
                  <a:cubicBezTo>
                    <a:pt x="4345818" y="1482877"/>
                    <a:pt x="5473095" y="737810"/>
                    <a:pt x="6175828" y="696686"/>
                  </a:cubicBezTo>
                  <a:cubicBezTo>
                    <a:pt x="6878561" y="655562"/>
                    <a:pt x="7189409" y="1328057"/>
                    <a:pt x="7859485" y="1306286"/>
                  </a:cubicBezTo>
                  <a:cubicBezTo>
                    <a:pt x="8529561" y="1284515"/>
                    <a:pt x="9493553" y="628952"/>
                    <a:pt x="10196286" y="566057"/>
                  </a:cubicBezTo>
                  <a:cubicBezTo>
                    <a:pt x="10899019" y="503162"/>
                    <a:pt x="11353800" y="1023258"/>
                    <a:pt x="12075886" y="928915"/>
                  </a:cubicBezTo>
                  <a:cubicBezTo>
                    <a:pt x="12797972" y="834572"/>
                    <a:pt x="13746843" y="569686"/>
                    <a:pt x="14586857" y="0"/>
                  </a:cubicBez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ysDot"/>
            </a:ln>
          </p:spPr>
          <p:txBody>
            <a:bodyPr vert="horz" lIns="91440" tIns="45720" rIns="91440" bIns="45720" anchor="ctr">
              <a:spAutoFit/>
            </a:bodyPr>
            <a:lstStyle/>
            <a:p>
              <a:pPr marL="0" algn="ctr"/>
              <a:endParaRPr/>
            </a:p>
          </p:txBody>
        </p:sp>
        <p:sp>
          <p:nvSpPr>
            <p:cNvPr id="6" name="Freeform 6"/>
            <p:cNvSpPr/>
            <p:nvPr/>
          </p:nvSpPr>
          <p:spPr>
            <a:xfrm>
              <a:off x="-1182915" y="2808513"/>
              <a:ext cx="14470743" cy="2027172"/>
            </a:xfrm>
            <a:custGeom>
              <a:avLst/>
              <a:gdLst/>
              <a:ahLst/>
              <a:cxnLst/>
              <a:rect l="l" t="t" r="r" b="b"/>
              <a:pathLst>
                <a:path w="14470743" h="2416629">
                  <a:moveTo>
                    <a:pt x="0" y="2416629"/>
                  </a:moveTo>
                  <a:cubicBezTo>
                    <a:pt x="620485" y="1936448"/>
                    <a:pt x="1342571" y="1152676"/>
                    <a:pt x="1915885" y="1117600"/>
                  </a:cubicBezTo>
                  <a:cubicBezTo>
                    <a:pt x="2489199" y="1082524"/>
                    <a:pt x="2731105" y="2279953"/>
                    <a:pt x="3439886" y="2206172"/>
                  </a:cubicBezTo>
                  <a:cubicBezTo>
                    <a:pt x="4148667" y="2132391"/>
                    <a:pt x="5442857" y="714830"/>
                    <a:pt x="6168571" y="674915"/>
                  </a:cubicBezTo>
                  <a:cubicBezTo>
                    <a:pt x="6894285" y="635001"/>
                    <a:pt x="7116838" y="1984828"/>
                    <a:pt x="7794171" y="1966685"/>
                  </a:cubicBezTo>
                  <a:cubicBezTo>
                    <a:pt x="8471504" y="1948542"/>
                    <a:pt x="9525001" y="641046"/>
                    <a:pt x="10232572" y="566056"/>
                  </a:cubicBezTo>
                  <a:cubicBezTo>
                    <a:pt x="10940144" y="491066"/>
                    <a:pt x="11317514" y="1611086"/>
                    <a:pt x="12039600" y="1516743"/>
                  </a:cubicBezTo>
                  <a:cubicBezTo>
                    <a:pt x="12761686" y="1422400"/>
                    <a:pt x="13630729" y="569686"/>
                    <a:pt x="14470743" y="0"/>
                  </a:cubicBezTo>
                </a:path>
              </a:pathLst>
            </a:custGeom>
            <a:noFill/>
            <a:ln w="6350" cap="flat" cmpd="sng">
              <a:gradFill>
                <a:gsLst>
                  <a:gs pos="0">
                    <a:srgbClr val="AA84E6">
                      <a:alpha val="5000"/>
                    </a:srgbClr>
                  </a:gs>
                  <a:gs pos="74000">
                    <a:srgbClr val="AA84E6"/>
                  </a:gs>
                  <a:gs pos="83000">
                    <a:srgbClr val="AA84E6">
                      <a:lumMod val="45000"/>
                      <a:lumOff val="55000"/>
                    </a:srgbClr>
                  </a:gs>
                  <a:gs pos="100000">
                    <a:srgbClr val="AA84E6">
                      <a:lumMod val="30000"/>
                      <a:lumOff val="70000"/>
                    </a:srgbClr>
                  </a:gs>
                </a:gsLst>
              </a:gradFill>
              <a:prstDash val="solid"/>
            </a:ln>
          </p:spPr>
          <p:txBody>
            <a:bodyPr vert="horz" lIns="91440" tIns="45720" rIns="91440" bIns="45720" anchor="ctr">
              <a:spAutoFit/>
            </a:bodyPr>
            <a:lstStyle/>
            <a:p>
              <a:pPr marL="0" algn="ctr"/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855758" y="4180776"/>
            <a:ext cx="136671" cy="136671"/>
          </a:xfrm>
          <a:prstGeom prst="ellipse">
            <a:avLst/>
          </a:prstGeom>
          <a:solidFill>
            <a:schemeClr val="accent1"/>
          </a:solidFill>
          <a:ln w="177800" cap="flat" cmpd="sng">
            <a:solidFill>
              <a:schemeClr val="accent1">
                <a:alpha val="40000"/>
              </a:schemeClr>
            </a:solidFill>
            <a:prstDash val="solid"/>
          </a:ln>
        </p:spPr>
        <p:txBody>
          <a:bodyPr vert="horz" lIns="91440" tIns="45720" rIns="91440" bIns="45720" anchor="ctr">
            <a:spAutoFit/>
          </a:bodyPr>
          <a:lstStyle/>
          <a:p>
            <a:pPr marL="0" algn="ctr"/>
            <a:endParaRPr/>
          </a:p>
        </p:txBody>
      </p:sp>
      <p:sp>
        <p:nvSpPr>
          <p:cNvPr id="8" name="AutoShape 8"/>
          <p:cNvSpPr/>
          <p:nvPr/>
        </p:nvSpPr>
        <p:spPr>
          <a:xfrm>
            <a:off x="4917198" y="3435109"/>
            <a:ext cx="136671" cy="136671"/>
          </a:xfrm>
          <a:prstGeom prst="ellipse">
            <a:avLst/>
          </a:prstGeom>
          <a:solidFill>
            <a:schemeClr val="accent1"/>
          </a:solidFill>
          <a:ln w="177800" cap="flat" cmpd="sng">
            <a:solidFill>
              <a:schemeClr val="accent1">
                <a:alpha val="40000"/>
              </a:schemeClr>
            </a:solidFill>
            <a:prstDash val="solid"/>
          </a:ln>
        </p:spPr>
        <p:txBody>
          <a:bodyPr vert="horz" lIns="91440" tIns="45720" rIns="91440" bIns="45720" anchor="ctr">
            <a:spAutoFit/>
          </a:bodyPr>
          <a:lstStyle/>
          <a:p>
            <a:pPr marL="0" algn="ctr"/>
            <a:endParaRPr/>
          </a:p>
        </p:txBody>
      </p:sp>
      <p:sp>
        <p:nvSpPr>
          <p:cNvPr id="9" name="AutoShape 9"/>
          <p:cNvSpPr/>
          <p:nvPr/>
        </p:nvSpPr>
        <p:spPr>
          <a:xfrm>
            <a:off x="8247596" y="3401703"/>
            <a:ext cx="136671" cy="136671"/>
          </a:xfrm>
          <a:prstGeom prst="ellipse">
            <a:avLst/>
          </a:prstGeom>
          <a:solidFill>
            <a:schemeClr val="accent1"/>
          </a:solidFill>
          <a:ln w="177800" cap="flat" cmpd="sng">
            <a:solidFill>
              <a:schemeClr val="accent1">
                <a:alpha val="40000"/>
              </a:schemeClr>
            </a:solidFill>
            <a:prstDash val="solid"/>
          </a:ln>
        </p:spPr>
        <p:txBody>
          <a:bodyPr vert="horz" lIns="91440" tIns="45720" rIns="91440" bIns="45720" anchor="ctr">
            <a:spAutoFit/>
          </a:bodyPr>
          <a:lstStyle/>
          <a:p>
            <a:pPr marL="0" algn="ctr"/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031545" y="1886123"/>
            <a:ext cx="3606824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zh-CN" altLang="en-US" sz="1600" b="0" i="0" u="none" baseline="0">
                <a:solidFill>
                  <a:schemeClr val="accent1"/>
                </a:solidFill>
                <a:latin typeface="思源黑体 CN Bold"/>
                <a:ea typeface="思源黑体 CN Bold"/>
              </a:rPr>
              <a:t>Демонстрация примеров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1031545" y="2214352"/>
            <a:ext cx="3606824" cy="7020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en-US" sz="1400" b="0" i="0" u="none" baseline="0">
                <a:solidFill>
                  <a:srgbClr val="F0F0F0">
                    <a:lumMod val="25000"/>
                  </a:srgbClr>
                </a:solidFill>
                <a:latin typeface="思源黑体 CN Regular"/>
                <a:ea typeface="思源黑体 CN Regular"/>
              </a:rPr>
              <a:t>Показывайте много примеров; чем больше примеров, тем лучше нейросеть понимает задачу.</a:t>
            </a:r>
            <a:endParaRPr lang="en-US" sz="1100"/>
          </a:p>
        </p:txBody>
      </p:sp>
      <p:grpSp>
        <p:nvGrpSpPr>
          <p:cNvPr id="12" name="Group 12"/>
          <p:cNvGrpSpPr/>
          <p:nvPr/>
        </p:nvGrpSpPr>
        <p:grpSpPr>
          <a:xfrm>
            <a:off x="844184" y="1939730"/>
            <a:ext cx="159042" cy="2241046"/>
            <a:chOff x="713942" y="2558079"/>
            <a:chExt cx="159042" cy="2241046"/>
          </a:xfrm>
        </p:grpSpPr>
        <p:cxnSp>
          <p:nvCxnSpPr>
            <p:cNvPr id="13" name="Connector 13"/>
            <p:cNvCxnSpPr/>
            <p:nvPr/>
          </p:nvCxnSpPr>
          <p:spPr>
            <a:xfrm flipH="1" flipV="1">
              <a:off x="793464" y="2620257"/>
              <a:ext cx="388" cy="2178868"/>
            </a:xfrm>
            <a:prstGeom prst="line">
              <a:avLst/>
            </a:prstGeom>
            <a:ln w="6350" cap="flat" cmpd="sng">
              <a:solidFill>
                <a:schemeClr val="accent1"/>
              </a:solidFill>
              <a:prstDash val="solid"/>
            </a:ln>
          </p:spPr>
        </p:cxnSp>
        <p:sp>
          <p:nvSpPr>
            <p:cNvPr id="14" name="AutoShape 14"/>
            <p:cNvSpPr/>
            <p:nvPr/>
          </p:nvSpPr>
          <p:spPr>
            <a:xfrm>
              <a:off x="713942" y="2558079"/>
              <a:ext cx="159042" cy="159042"/>
            </a:xfrm>
            <a:prstGeom prst="ellipse">
              <a:avLst/>
            </a:prstGeom>
            <a:solidFill>
              <a:srgbClr val="FFFFFF"/>
            </a:solidFill>
            <a:ln w="6350" cap="flat" cmpd="sng">
              <a:solidFill>
                <a:schemeClr val="accent1"/>
              </a:solidFill>
              <a:prstDash val="solid"/>
            </a:ln>
          </p:spPr>
          <p:txBody>
            <a:bodyPr vert="horz" lIns="91440" tIns="45720" rIns="91440" bIns="45720" anchor="ctr">
              <a:spAutoFit/>
            </a:bodyPr>
            <a:lstStyle/>
            <a:p>
              <a:pPr marL="0" algn="ctr"/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123147" y="1710188"/>
            <a:ext cx="4510053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zh-CN" altLang="en-US" sz="1600" b="0" i="0" u="none" baseline="0">
                <a:solidFill>
                  <a:schemeClr val="accent1"/>
                </a:solidFill>
                <a:latin typeface="思源黑体 CN Bold"/>
                <a:ea typeface="思源黑体 CN Bold"/>
              </a:rPr>
              <a:t>Объяснение закономерностей</a:t>
            </a:r>
            <a:endParaRPr lang="en-US" sz="1100"/>
          </a:p>
        </p:txBody>
      </p:sp>
      <p:sp>
        <p:nvSpPr>
          <p:cNvPr id="16" name="TextBox 16"/>
          <p:cNvSpPr txBox="1"/>
          <p:nvPr/>
        </p:nvSpPr>
        <p:spPr>
          <a:xfrm>
            <a:off x="5123146" y="2038417"/>
            <a:ext cx="4510053" cy="4152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en-US" sz="1400" b="0" i="0" u="none" baseline="0">
                <a:solidFill>
                  <a:srgbClr val="F0F0F0">
                    <a:lumMod val="25000"/>
                  </a:srgbClr>
                </a:solidFill>
                <a:latin typeface="思源黑体 CN Regular"/>
                <a:ea typeface="思源黑体 CN Regular"/>
              </a:rPr>
              <a:t>Объясняйте закономерности; нейросеть должна понимать, почему это так, а не иначе.</a:t>
            </a:r>
            <a:endParaRPr lang="en-US" sz="1100"/>
          </a:p>
        </p:txBody>
      </p:sp>
      <p:grpSp>
        <p:nvGrpSpPr>
          <p:cNvPr id="17" name="Group 17"/>
          <p:cNvGrpSpPr/>
          <p:nvPr/>
        </p:nvGrpSpPr>
        <p:grpSpPr>
          <a:xfrm>
            <a:off x="4914344" y="1682527"/>
            <a:ext cx="159042" cy="1752582"/>
            <a:chOff x="713942" y="2522351"/>
            <a:chExt cx="159042" cy="1752582"/>
          </a:xfrm>
        </p:grpSpPr>
        <p:cxnSp>
          <p:nvCxnSpPr>
            <p:cNvPr id="18" name="Connector 18"/>
            <p:cNvCxnSpPr/>
            <p:nvPr/>
          </p:nvCxnSpPr>
          <p:spPr>
            <a:xfrm flipH="1" flipV="1">
              <a:off x="782314" y="2620259"/>
              <a:ext cx="2818" cy="1654674"/>
            </a:xfrm>
            <a:prstGeom prst="line">
              <a:avLst/>
            </a:prstGeom>
            <a:ln w="6350" cap="flat" cmpd="sng">
              <a:solidFill>
                <a:schemeClr val="accent1"/>
              </a:solidFill>
              <a:prstDash val="solid"/>
            </a:ln>
          </p:spPr>
        </p:cxnSp>
        <p:sp>
          <p:nvSpPr>
            <p:cNvPr id="19" name="AutoShape 19"/>
            <p:cNvSpPr/>
            <p:nvPr/>
          </p:nvSpPr>
          <p:spPr>
            <a:xfrm>
              <a:off x="713942" y="2522351"/>
              <a:ext cx="159042" cy="159042"/>
            </a:xfrm>
            <a:prstGeom prst="ellipse">
              <a:avLst/>
            </a:prstGeom>
            <a:solidFill>
              <a:srgbClr val="FFFFFF"/>
            </a:solidFill>
            <a:ln w="6350" cap="flat" cmpd="sng">
              <a:solidFill>
                <a:schemeClr val="accent1"/>
              </a:solidFill>
              <a:prstDash val="solid"/>
            </a:ln>
          </p:spPr>
          <p:txBody>
            <a:bodyPr vert="horz" lIns="91440" tIns="45720" rIns="91440" bIns="45720" anchor="ctr">
              <a:spAutoFit/>
            </a:bodyPr>
            <a:lstStyle/>
            <a:p>
              <a:pPr marL="0" algn="ctr"/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flipV="1">
            <a:off x="8247596" y="3634275"/>
            <a:ext cx="159042" cy="562296"/>
            <a:chOff x="713942" y="1899867"/>
            <a:chExt cx="159042" cy="562296"/>
          </a:xfrm>
        </p:grpSpPr>
        <p:cxnSp>
          <p:nvCxnSpPr>
            <p:cNvPr id="21" name="Connector 21"/>
            <p:cNvCxnSpPr/>
            <p:nvPr/>
          </p:nvCxnSpPr>
          <p:spPr>
            <a:xfrm flipV="1">
              <a:off x="793464" y="1979364"/>
              <a:ext cx="0" cy="482799"/>
            </a:xfrm>
            <a:prstGeom prst="line">
              <a:avLst/>
            </a:prstGeom>
            <a:ln w="6350" cap="flat" cmpd="sng">
              <a:solidFill>
                <a:schemeClr val="accent1"/>
              </a:solidFill>
              <a:prstDash val="solid"/>
            </a:ln>
          </p:spPr>
        </p:cxnSp>
        <p:sp>
          <p:nvSpPr>
            <p:cNvPr id="22" name="AutoShape 22"/>
            <p:cNvSpPr/>
            <p:nvPr/>
          </p:nvSpPr>
          <p:spPr>
            <a:xfrm>
              <a:off x="713942" y="1899867"/>
              <a:ext cx="159042" cy="159042"/>
            </a:xfrm>
            <a:prstGeom prst="ellipse">
              <a:avLst/>
            </a:prstGeom>
            <a:solidFill>
              <a:srgbClr val="FFFFFF"/>
            </a:solidFill>
            <a:ln w="6350" cap="flat" cmpd="sng">
              <a:solidFill>
                <a:schemeClr val="accent1"/>
              </a:solidFill>
              <a:prstDash val="solid"/>
            </a:ln>
          </p:spPr>
          <p:txBody>
            <a:bodyPr vert="horz" lIns="91440" tIns="45720" rIns="91440" bIns="45720" anchor="ctr">
              <a:spAutoFit/>
            </a:bodyPr>
            <a:lstStyle/>
            <a:p>
              <a:pPr marL="0" algn="ctr"/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6018970" y="4288000"/>
            <a:ext cx="4616296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>
              <a:defRPr/>
            </a:pPr>
            <a:r>
              <a:rPr lang="zh-CN" altLang="en-US" sz="1600" b="0" i="0" u="none" baseline="0">
                <a:solidFill>
                  <a:schemeClr val="accent1"/>
                </a:solidFill>
                <a:latin typeface="思源黑体 CN Bold"/>
                <a:ea typeface="思源黑体 CN Bold"/>
              </a:rPr>
              <a:t>Самостоятельное решение задач</a:t>
            </a:r>
            <a:endParaRPr lang="en-US" sz="1100"/>
          </a:p>
        </p:txBody>
      </p:sp>
      <p:sp>
        <p:nvSpPr>
          <p:cNvPr id="24" name="TextBox 24"/>
          <p:cNvSpPr txBox="1"/>
          <p:nvPr/>
        </p:nvSpPr>
        <p:spPr>
          <a:xfrm>
            <a:off x="6018970" y="4616229"/>
            <a:ext cx="4616296" cy="4152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>
              <a:lnSpc>
                <a:spcPct val="150000"/>
              </a:lnSpc>
              <a:defRPr/>
            </a:pPr>
            <a:r>
              <a:rPr lang="en-US" sz="1400" b="0" i="0" u="none" baseline="0">
                <a:solidFill>
                  <a:srgbClr val="F0F0F0">
                    <a:lumMod val="25000"/>
                  </a:srgbClr>
                </a:solidFill>
                <a:latin typeface="思源黑体 CN Regular"/>
                <a:ea typeface="思源黑体 CN Regular"/>
              </a:rPr>
              <a:t>Давайте самостоятельно решать похожие задачи; это помогает нейросети применять знания на практике.</a:t>
            </a:r>
            <a:endParaRPr lang="en-US" sz="110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Scale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checkerboard(down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1747685" y="2804726"/>
            <a:ext cx="5582264" cy="590931"/>
          </a:xfrm>
        </p:spPr>
        <p:txBody>
          <a:bodyPr vert="horz" wrap="square" lIns="91440" tIns="45720" rIns="91440" bIns="45720" anchor="ctr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zh-CN" altLang="en-US" sz="3600" b="1" i="0" u="none" baseline="0">
                <a:solidFill>
                  <a:srgbClr val="000000"/>
                </a:solidFill>
                <a:latin typeface="微软雅黑"/>
                <a:ea typeface="微软雅黑"/>
              </a:rPr>
              <a:t>Заключение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sz="quarter" idx="10"/>
          </p:nvPr>
        </p:nvSpPr>
        <p:spPr>
          <a:xfrm>
            <a:off x="7536039" y="2315362"/>
            <a:ext cx="1553631" cy="1569660"/>
          </a:xfrm>
        </p:spPr>
        <p:txBody>
          <a:bodyPr vert="horz" lIns="91440" tIns="45720" rIns="91440" bIns="45720" anchor="ctr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</a:pPr>
            <a:r>
              <a:rPr lang="en-GB" sz="9600" b="1" i="0" u="none" baseline="0">
                <a:solidFill>
                  <a:srgbClr val="000000"/>
                </a:solidFill>
                <a:latin typeface="Arial"/>
                <a:ea typeface="Arial"/>
              </a:rPr>
              <a:t>05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0402" y="0"/>
            <a:ext cx="10858500" cy="1028700"/>
          </a:xfrm>
        </p:spPr>
        <p:txBody>
          <a:bodyPr vert="horz" lIns="91440" tIns="45720" rIns="91440" bIns="45720" anchor="b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altLang="en-US" sz="3200" b="1" i="0" u="none" baseline="0">
                <a:solidFill>
                  <a:srgbClr val="000000"/>
                </a:solidFill>
                <a:latin typeface="微软雅黑"/>
                <a:ea typeface="微软雅黑"/>
              </a:rPr>
              <a:t>Нейросети – ключ к будущему</a:t>
            </a:r>
          </a:p>
        </p:txBody>
      </p:sp>
      <p:sp>
        <p:nvSpPr>
          <p:cNvPr id="3" name="AutoShape 3"/>
          <p:cNvSpPr/>
          <p:nvPr/>
        </p:nvSpPr>
        <p:spPr>
          <a:xfrm>
            <a:off x="708025" y="1970087"/>
            <a:ext cx="3428226" cy="3988917"/>
          </a:xfrm>
          <a:prstGeom prst="roundRect">
            <a:avLst>
              <a:gd name="adj" fmla="val 6600"/>
            </a:avLst>
          </a:prstGeom>
          <a:noFill/>
          <a:ln w="12700" cap="rnd" cmpd="sng">
            <a:solidFill>
              <a:schemeClr val="accent1"/>
            </a:solidFill>
            <a:prstDash val="solid"/>
          </a:ln>
        </p:spPr>
        <p:txBody>
          <a:bodyPr rot="0" vert="horz" wrap="square" lIns="91440" tIns="45720" rIns="91440" bIns="45720" anchor="ctr">
            <a:noAutofit/>
          </a:bodyPr>
          <a:lstStyle/>
          <a:p>
            <a:pPr marL="0" algn="ctr"/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1359496" y="1366837"/>
            <a:ext cx="2125285" cy="1206501"/>
          </a:xfrm>
          <a:prstGeom prst="roundRect">
            <a:avLst/>
          </a:prstGeom>
          <a:blipFill>
            <a:blip r:embed="rId2"/>
            <a:stretch>
              <a:fillRect t="-8809" b="-8625"/>
            </a:stretch>
          </a:blipFill>
          <a:ln cap="flat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1757084" y="5739732"/>
            <a:ext cx="1330110" cy="424243"/>
          </a:xfrm>
          <a:prstGeom prst="roundRect">
            <a:avLst/>
          </a:prstGeom>
          <a:solidFill>
            <a:schemeClr val="accent1"/>
          </a:solidFill>
          <a:ln cap="rnd" cmpd="sng">
            <a:prstDash val="solid"/>
          </a:ln>
        </p:spPr>
        <p:txBody>
          <a:bodyPr rot="0" vert="horz" wrap="none" lIns="91440" tIns="45720" rIns="91440" bIns="45720" anchor="ctr">
            <a:noAutofit/>
          </a:bodyPr>
          <a:lstStyle/>
          <a:p>
            <a:pPr marL="0" algn="ctr"/>
            <a:r>
              <a:rPr lang="en-GB" sz="1400" b="1" i="0" u="none" baseline="0">
                <a:solidFill>
                  <a:schemeClr val="lt1"/>
                </a:solidFill>
                <a:latin typeface="Arial"/>
                <a:ea typeface="Arial"/>
              </a:rPr>
              <a:t>01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76989" y="3394845"/>
            <a:ext cx="2690298" cy="1184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>
              <a:lnSpc>
                <a:spcPct val="130000"/>
              </a:lnSpc>
              <a:defRPr/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/>
                <a:ea typeface="微软雅黑"/>
              </a:rPr>
              <a:t>Нейросети делают технологии доступными для всех; они упрощают жизнь и делают ее лучше.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>
            <a:off x="1218242" y="3255207"/>
            <a:ext cx="2407792" cy="0"/>
          </a:xfrm>
          <a:prstGeom prst="line">
            <a:avLst/>
          </a:prstGeom>
          <a:ln w="6350" cap="flat" cmpd="sng">
            <a:solidFill>
              <a:schemeClr val="accent1"/>
            </a:solidFill>
            <a:prstDash val="solid"/>
          </a:ln>
        </p:spPr>
      </p:cxnSp>
      <p:sp>
        <p:nvSpPr>
          <p:cNvPr id="8" name="TextBox 8"/>
          <p:cNvSpPr txBox="1"/>
          <p:nvPr/>
        </p:nvSpPr>
        <p:spPr>
          <a:xfrm>
            <a:off x="1076989" y="2853913"/>
            <a:ext cx="2690298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/>
          <a:p>
            <a:pPr marL="0" algn="ctr">
              <a:defRPr/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/>
                <a:ea typeface="微软雅黑"/>
              </a:rPr>
              <a:t>Технологии для всех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4381887" y="1970087"/>
            <a:ext cx="3428226" cy="3988917"/>
          </a:xfrm>
          <a:prstGeom prst="roundRect">
            <a:avLst>
              <a:gd name="adj" fmla="val 6600"/>
            </a:avLst>
          </a:prstGeom>
          <a:noFill/>
          <a:ln w="12700" cap="rnd" cmpd="sng">
            <a:solidFill>
              <a:schemeClr val="dk2">
                <a:lumMod val="100000"/>
              </a:schemeClr>
            </a:solidFill>
            <a:prstDash val="solid"/>
          </a:ln>
        </p:spPr>
        <p:txBody>
          <a:bodyPr rot="0" vert="horz" wrap="square" lIns="91440" tIns="45720" rIns="91440" bIns="45720" anchor="ctr">
            <a:noAutofit/>
          </a:bodyPr>
          <a:lstStyle/>
          <a:p>
            <a:pPr marL="0" algn="ctr"/>
            <a:endParaRPr/>
          </a:p>
        </p:txBody>
      </p:sp>
      <p:sp>
        <p:nvSpPr>
          <p:cNvPr id="10" name="AutoShape 10"/>
          <p:cNvSpPr/>
          <p:nvPr/>
        </p:nvSpPr>
        <p:spPr>
          <a:xfrm>
            <a:off x="5033358" y="1366837"/>
            <a:ext cx="2125285" cy="1206501"/>
          </a:xfrm>
          <a:prstGeom prst="roundRect">
            <a:avLst/>
          </a:prstGeom>
          <a:blipFill>
            <a:blip r:embed="rId3"/>
            <a:stretch>
              <a:fillRect t="-8855" b="-8671"/>
            </a:stretch>
          </a:blipFill>
          <a:ln cap="flat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11" name="AutoShape 11"/>
          <p:cNvSpPr/>
          <p:nvPr/>
        </p:nvSpPr>
        <p:spPr>
          <a:xfrm>
            <a:off x="5430946" y="5739732"/>
            <a:ext cx="1330110" cy="424243"/>
          </a:xfrm>
          <a:prstGeom prst="roundRect">
            <a:avLst/>
          </a:prstGeom>
          <a:solidFill>
            <a:schemeClr val="dk2">
              <a:lumMod val="100000"/>
            </a:schemeClr>
          </a:solidFill>
          <a:ln cap="rnd" cmpd="sng">
            <a:prstDash val="solid"/>
          </a:ln>
        </p:spPr>
        <p:txBody>
          <a:bodyPr rot="0" vert="horz" wrap="none" lIns="91440" tIns="45720" rIns="91440" bIns="45720" anchor="ctr">
            <a:noAutofit/>
          </a:bodyPr>
          <a:lstStyle/>
          <a:p>
            <a:pPr marL="0" algn="ctr"/>
            <a:r>
              <a:rPr lang="en-GB" sz="1400" b="1" i="0" u="none" baseline="0">
                <a:solidFill>
                  <a:schemeClr val="lt1"/>
                </a:solidFill>
                <a:latin typeface="Arial"/>
                <a:ea typeface="Arial"/>
              </a:rPr>
              <a:t>02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750851" y="3394845"/>
            <a:ext cx="2690298" cy="1184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>
              <a:lnSpc>
                <a:spcPct val="130000"/>
              </a:lnSpc>
              <a:defRPr/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/>
                <a:ea typeface="微软雅黑"/>
              </a:rPr>
              <a:t>Если вам что-то непонятно, нейросети помогут; не стесняйтесь задавать вопросы и учиться новому.</a:t>
            </a:r>
            <a:endParaRPr lang="en-US" sz="1100"/>
          </a:p>
        </p:txBody>
      </p:sp>
      <p:cxnSp>
        <p:nvCxnSpPr>
          <p:cNvPr id="13" name="Connector 13"/>
          <p:cNvCxnSpPr/>
          <p:nvPr/>
        </p:nvCxnSpPr>
        <p:spPr>
          <a:xfrm>
            <a:off x="4892104" y="3255207"/>
            <a:ext cx="2407792" cy="0"/>
          </a:xfrm>
          <a:prstGeom prst="line">
            <a:avLst/>
          </a:prstGeom>
          <a:ln w="6350" cap="flat" cmpd="sng">
            <a:solidFill>
              <a:schemeClr val="dk2">
                <a:lumMod val="100000"/>
              </a:schemeClr>
            </a:solidFill>
            <a:prstDash val="solid"/>
          </a:ln>
        </p:spPr>
      </p:cxnSp>
      <p:sp>
        <p:nvSpPr>
          <p:cNvPr id="14" name="TextBox 14"/>
          <p:cNvSpPr txBox="1"/>
          <p:nvPr/>
        </p:nvSpPr>
        <p:spPr>
          <a:xfrm>
            <a:off x="4750851" y="2853913"/>
            <a:ext cx="2690298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/>
          <a:p>
            <a:pPr marL="0" algn="ctr">
              <a:defRPr/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/>
                <a:ea typeface="微软雅黑"/>
              </a:rPr>
              <a:t>Помощь и поддержка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055749" y="1970087"/>
            <a:ext cx="3428226" cy="3988917"/>
          </a:xfrm>
          <a:prstGeom prst="roundRect">
            <a:avLst>
              <a:gd name="adj" fmla="val 6600"/>
            </a:avLst>
          </a:prstGeom>
          <a:noFill/>
          <a:ln w="12700" cap="rnd" cmpd="sng">
            <a:solidFill>
              <a:schemeClr val="accent1"/>
            </a:solidFill>
            <a:prstDash val="solid"/>
          </a:ln>
        </p:spPr>
        <p:txBody>
          <a:bodyPr rot="0" vert="horz" wrap="square" lIns="91440" tIns="45720" rIns="91440" bIns="45720" anchor="ctr">
            <a:noAutofit/>
          </a:bodyPr>
          <a:lstStyle/>
          <a:p>
            <a:pPr marL="0" algn="ctr"/>
            <a:endParaRPr/>
          </a:p>
        </p:txBody>
      </p:sp>
      <p:sp>
        <p:nvSpPr>
          <p:cNvPr id="16" name="AutoShape 16"/>
          <p:cNvSpPr/>
          <p:nvPr/>
        </p:nvSpPr>
        <p:spPr>
          <a:xfrm>
            <a:off x="8707220" y="1366837"/>
            <a:ext cx="2125285" cy="1206501"/>
          </a:xfrm>
          <a:prstGeom prst="roundRect">
            <a:avLst/>
          </a:prstGeom>
          <a:blipFill>
            <a:blip r:embed="rId4"/>
            <a:stretch>
              <a:fillRect t="-8809" b="-8625"/>
            </a:stretch>
          </a:blipFill>
          <a:ln cap="flat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17" name="AutoShape 17"/>
          <p:cNvSpPr/>
          <p:nvPr/>
        </p:nvSpPr>
        <p:spPr>
          <a:xfrm>
            <a:off x="9104808" y="5739732"/>
            <a:ext cx="1330110" cy="424243"/>
          </a:xfrm>
          <a:prstGeom prst="roundRect">
            <a:avLst/>
          </a:prstGeom>
          <a:solidFill>
            <a:schemeClr val="accent1"/>
          </a:solidFill>
          <a:ln cap="rnd" cmpd="sng">
            <a:prstDash val="solid"/>
          </a:ln>
        </p:spPr>
        <p:txBody>
          <a:bodyPr rot="0" vert="horz" wrap="none" lIns="91440" tIns="45720" rIns="91440" bIns="45720" anchor="ctr">
            <a:noAutofit/>
          </a:bodyPr>
          <a:lstStyle/>
          <a:p>
            <a:pPr marL="0" algn="ctr"/>
            <a:r>
              <a:rPr lang="en-GB" sz="1400" b="1" i="0" u="none" baseline="0">
                <a:solidFill>
                  <a:schemeClr val="lt1"/>
                </a:solidFill>
                <a:latin typeface="Arial"/>
                <a:ea typeface="Arial"/>
              </a:rPr>
              <a:t>03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424713" y="3394845"/>
            <a:ext cx="2690298" cy="1184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>
              <a:lnSpc>
                <a:spcPct val="130000"/>
              </a:lnSpc>
              <a:defRPr/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/>
                <a:ea typeface="微软雅黑"/>
              </a:rPr>
              <a:t>С нейросетями учиться стало проще; получайте знания легко и с удовольствием!</a:t>
            </a:r>
            <a:endParaRPr lang="en-US" sz="1100"/>
          </a:p>
        </p:txBody>
      </p:sp>
      <p:cxnSp>
        <p:nvCxnSpPr>
          <p:cNvPr id="19" name="Connector 19"/>
          <p:cNvCxnSpPr/>
          <p:nvPr/>
        </p:nvCxnSpPr>
        <p:spPr>
          <a:xfrm>
            <a:off x="8565966" y="3255207"/>
            <a:ext cx="2407792" cy="0"/>
          </a:xfrm>
          <a:prstGeom prst="line">
            <a:avLst/>
          </a:prstGeom>
          <a:ln w="6350" cap="flat" cmpd="sng">
            <a:solidFill>
              <a:schemeClr val="accent1"/>
            </a:solidFill>
            <a:prstDash val="solid"/>
          </a:ln>
        </p:spPr>
      </p:cxnSp>
      <p:sp>
        <p:nvSpPr>
          <p:cNvPr id="20" name="TextBox 20"/>
          <p:cNvSpPr txBox="1"/>
          <p:nvPr/>
        </p:nvSpPr>
        <p:spPr>
          <a:xfrm>
            <a:off x="8424713" y="2853913"/>
            <a:ext cx="2690298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/>
          <a:p>
            <a:pPr marL="0" algn="ctr">
              <a:defRPr/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/>
                <a:ea typeface="微软雅黑"/>
              </a:rPr>
              <a:t>Легкий доступ к знаниям</a:t>
            </a:r>
            <a:endParaRPr lang="en-US" sz="110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randombar(vertic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81821" y="1578446"/>
            <a:ext cx="3956131" cy="3956130"/>
          </a:xfrm>
          <a:prstGeom prst="ellipse">
            <a:avLst/>
          </a:prstGeom>
          <a:solidFill>
            <a:schemeClr val="accent1"/>
          </a:solidFill>
          <a:ln cap="flat">
            <a:prstDash val="solid"/>
          </a:ln>
          <a:effectLst>
            <a:outerShdw blurRad="127000" dist="63500" dir="2700000" algn="tl" rotWithShape="0">
              <a:schemeClr val="accent1">
                <a:alpha val="40000"/>
              </a:schemeClr>
            </a:outerShdw>
          </a:effectLst>
        </p:spPr>
        <p:txBody>
          <a:bodyPr vert="horz" lIns="91440" tIns="45720" rIns="91440" bIns="45720" anchor="ctr">
            <a:normAutofit/>
          </a:bodyPr>
          <a:lstStyle/>
          <a:p>
            <a:pPr marL="0" algn="ctr"/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1326312" y="1822935"/>
            <a:ext cx="3467152" cy="346715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cap="flat">
            <a:prstDash val="solid"/>
          </a:ln>
          <a:effectLst>
            <a:outerShdw blurRad="127000" dist="63500" dir="2700000" algn="tl" rotWithShape="0">
              <a:srgbClr val="778495">
                <a:alpha val="40000"/>
              </a:srgbClr>
            </a:outerShdw>
          </a:effectLst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endParaRPr/>
          </a:p>
        </p:txBody>
      </p:sp>
      <p:sp>
        <p:nvSpPr>
          <p:cNvPr id="5" name="AutoShape 5"/>
          <p:cNvSpPr/>
          <p:nvPr/>
        </p:nvSpPr>
        <p:spPr>
          <a:xfrm flipV="1">
            <a:off x="1018454" y="4320493"/>
            <a:ext cx="773086" cy="77308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cap="flat">
            <a:prstDash val="solid"/>
          </a:ln>
          <a:effectLst>
            <a:outerShdw blurRad="127000" dist="63500" dir="2700000" algn="tl" rotWithShape="0">
              <a:srgbClr val="778495">
                <a:alpha val="40000"/>
              </a:srgbClr>
            </a:outerShdw>
          </a:effectLst>
        </p:spPr>
        <p:txBody>
          <a:bodyPr vert="horz" lIns="91440" tIns="45720" rIns="91440" bIns="45720" anchor="ctr">
            <a:normAutofit/>
          </a:bodyPr>
          <a:lstStyle/>
          <a:p>
            <a:pPr marL="0" algn="l"/>
            <a:endParaRPr/>
          </a:p>
        </p:txBody>
      </p:sp>
      <p:sp>
        <p:nvSpPr>
          <p:cNvPr id="11" name="AutoShape 11"/>
          <p:cNvSpPr/>
          <p:nvPr/>
        </p:nvSpPr>
        <p:spPr>
          <a:xfrm>
            <a:off x="6336935" y="2353411"/>
            <a:ext cx="4483674" cy="1970224"/>
          </a:xfrm>
          <a:prstGeom prst="roundRect">
            <a:avLst>
              <a:gd name="adj" fmla="val 8800"/>
            </a:avLst>
          </a:prstGeom>
          <a:solidFill>
            <a:srgbClr val="778495">
              <a:alpha val="15000"/>
            </a:srgbClr>
          </a:solidFill>
          <a:ln cap="flat" cmpd="sng">
            <a:prstDash val="solid"/>
          </a:ln>
        </p:spPr>
        <p:txBody>
          <a:bodyPr vert="horz" lIns="464400" tIns="45720" rIns="234000" bIns="45720" anchor="ctr">
            <a:normAutofit/>
          </a:bodyPr>
          <a:lstStyle/>
          <a:p>
            <a:pPr marL="0" algn="l">
              <a:lnSpc>
                <a:spcPct val="130000"/>
              </a:lnSpc>
            </a:pPr>
            <a:endParaRPr/>
          </a:p>
          <a:p>
            <a:pPr marL="0" algn="l">
              <a:lnSpc>
                <a:spcPct val="150000"/>
              </a:lnSpc>
            </a:pPr>
            <a:r>
              <a:rPr lang="en-US" sz="1400" b="0" i="0" u="none" baseline="0">
                <a:solidFill>
                  <a:srgbClr val="000000"/>
                </a:solidFill>
                <a:latin typeface="+mn-ea"/>
                <a:ea typeface="+mn-ea"/>
              </a:rPr>
              <a:t>Помните, что нейросети – это будущее, которое начинается уже сегодня; мы живем в эпоху перемен и возможностей.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066934" y="3046999"/>
            <a:ext cx="540000" cy="540000"/>
            <a:chOff x="3708127" y="5599496"/>
            <a:chExt cx="540000" cy="540000"/>
          </a:xfrm>
        </p:grpSpPr>
        <p:sp>
          <p:nvSpPr>
            <p:cNvPr id="13" name="TextBox 13"/>
            <p:cNvSpPr txBox="1"/>
            <p:nvPr/>
          </p:nvSpPr>
          <p:spPr>
            <a:xfrm>
              <a:off x="3708127" y="5599496"/>
              <a:ext cx="540000" cy="540000"/>
            </a:xfrm>
            <a:prstGeom prst="roundRect">
              <a:avLst>
                <a:gd name="adj" fmla="val 50000"/>
              </a:avLst>
            </a:prstGeom>
            <a:solidFill>
              <a:srgbClr val="778495"/>
            </a:solidFill>
            <a:ln cap="flat">
              <a:prstDash val="solid"/>
            </a:ln>
            <a:effectLst>
              <a:outerShdw blurRad="127000" dist="63500" dir="2700000" algn="tl" rotWithShape="0">
                <a:srgbClr val="778495">
                  <a:alpha val="40000"/>
                </a:srgbClr>
              </a:outerShdw>
            </a:effectLst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algn="l">
                <a:defRPr/>
              </a:pPr>
              <a:endParaRPr lang="en-US" sz="1100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850260" y="5734252"/>
              <a:ext cx="255734" cy="270488"/>
            </a:xfrm>
            <a:custGeom>
              <a:avLst/>
              <a:gdLst/>
              <a:ahLst/>
              <a:cxnLst/>
              <a:rect l="l" t="t" r="r" b="b"/>
              <a:pathLst>
                <a:path w="495300" h="523875">
                  <a:moveTo>
                    <a:pt x="371955" y="621"/>
                  </a:moveTo>
                  <a:cubicBezTo>
                    <a:pt x="388148" y="621"/>
                    <a:pt x="400530" y="13004"/>
                    <a:pt x="400530" y="29196"/>
                  </a:cubicBezTo>
                  <a:lnTo>
                    <a:pt x="400530" y="133971"/>
                  </a:lnTo>
                  <a:cubicBezTo>
                    <a:pt x="400530" y="150164"/>
                    <a:pt x="388148" y="162546"/>
                    <a:pt x="371955" y="162546"/>
                  </a:cubicBezTo>
                  <a:lnTo>
                    <a:pt x="257655" y="162546"/>
                  </a:lnTo>
                  <a:lnTo>
                    <a:pt x="257655" y="286371"/>
                  </a:lnTo>
                  <a:lnTo>
                    <a:pt x="419580" y="286371"/>
                  </a:lnTo>
                  <a:cubicBezTo>
                    <a:pt x="439583" y="286371"/>
                    <a:pt x="456727" y="302564"/>
                    <a:pt x="457680" y="322566"/>
                  </a:cubicBezTo>
                  <a:lnTo>
                    <a:pt x="457680" y="324471"/>
                  </a:lnTo>
                  <a:lnTo>
                    <a:pt x="457680" y="429246"/>
                  </a:lnTo>
                  <a:lnTo>
                    <a:pt x="476730" y="429246"/>
                  </a:lnTo>
                  <a:cubicBezTo>
                    <a:pt x="487208" y="429246"/>
                    <a:pt x="495780" y="437819"/>
                    <a:pt x="495780" y="448296"/>
                  </a:cubicBezTo>
                  <a:lnTo>
                    <a:pt x="495780" y="505446"/>
                  </a:lnTo>
                  <a:cubicBezTo>
                    <a:pt x="495780" y="515924"/>
                    <a:pt x="487208" y="524496"/>
                    <a:pt x="476730" y="524496"/>
                  </a:cubicBezTo>
                  <a:lnTo>
                    <a:pt x="419580" y="524496"/>
                  </a:lnTo>
                  <a:cubicBezTo>
                    <a:pt x="409102" y="524496"/>
                    <a:pt x="400530" y="515924"/>
                    <a:pt x="400530" y="505446"/>
                  </a:cubicBezTo>
                  <a:lnTo>
                    <a:pt x="400530" y="448296"/>
                  </a:lnTo>
                  <a:cubicBezTo>
                    <a:pt x="400530" y="437819"/>
                    <a:pt x="409102" y="429246"/>
                    <a:pt x="419580" y="429246"/>
                  </a:cubicBezTo>
                  <a:lnTo>
                    <a:pt x="438630" y="429246"/>
                  </a:lnTo>
                  <a:lnTo>
                    <a:pt x="438630" y="324471"/>
                  </a:lnTo>
                  <a:cubicBezTo>
                    <a:pt x="438630" y="313994"/>
                    <a:pt x="431010" y="306374"/>
                    <a:pt x="420533" y="305421"/>
                  </a:cubicBezTo>
                  <a:lnTo>
                    <a:pt x="419580" y="305421"/>
                  </a:lnTo>
                  <a:lnTo>
                    <a:pt x="257655" y="305421"/>
                  </a:lnTo>
                  <a:lnTo>
                    <a:pt x="257655" y="429246"/>
                  </a:lnTo>
                  <a:lnTo>
                    <a:pt x="276705" y="429246"/>
                  </a:lnTo>
                  <a:cubicBezTo>
                    <a:pt x="287183" y="429246"/>
                    <a:pt x="295755" y="437819"/>
                    <a:pt x="295755" y="448296"/>
                  </a:cubicBezTo>
                  <a:lnTo>
                    <a:pt x="295755" y="505446"/>
                  </a:lnTo>
                  <a:cubicBezTo>
                    <a:pt x="295755" y="515924"/>
                    <a:pt x="287183" y="524496"/>
                    <a:pt x="276705" y="524496"/>
                  </a:cubicBezTo>
                  <a:lnTo>
                    <a:pt x="219555" y="524496"/>
                  </a:lnTo>
                  <a:cubicBezTo>
                    <a:pt x="209077" y="524496"/>
                    <a:pt x="200505" y="515924"/>
                    <a:pt x="200505" y="505446"/>
                  </a:cubicBezTo>
                  <a:lnTo>
                    <a:pt x="200505" y="448296"/>
                  </a:lnTo>
                  <a:cubicBezTo>
                    <a:pt x="200505" y="437819"/>
                    <a:pt x="209077" y="429246"/>
                    <a:pt x="219555" y="429246"/>
                  </a:cubicBezTo>
                  <a:lnTo>
                    <a:pt x="238605" y="429246"/>
                  </a:lnTo>
                  <a:lnTo>
                    <a:pt x="238605" y="305421"/>
                  </a:lnTo>
                  <a:lnTo>
                    <a:pt x="76680" y="305421"/>
                  </a:lnTo>
                  <a:cubicBezTo>
                    <a:pt x="66202" y="305421"/>
                    <a:pt x="58583" y="313041"/>
                    <a:pt x="57630" y="323519"/>
                  </a:cubicBezTo>
                  <a:lnTo>
                    <a:pt x="57630" y="324471"/>
                  </a:lnTo>
                  <a:lnTo>
                    <a:pt x="57630" y="429246"/>
                  </a:lnTo>
                  <a:lnTo>
                    <a:pt x="76680" y="429246"/>
                  </a:lnTo>
                  <a:cubicBezTo>
                    <a:pt x="87158" y="429246"/>
                    <a:pt x="95730" y="437819"/>
                    <a:pt x="95730" y="448296"/>
                  </a:cubicBezTo>
                  <a:lnTo>
                    <a:pt x="95730" y="505446"/>
                  </a:lnTo>
                  <a:cubicBezTo>
                    <a:pt x="95730" y="515924"/>
                    <a:pt x="87158" y="524496"/>
                    <a:pt x="76680" y="524496"/>
                  </a:cubicBezTo>
                  <a:lnTo>
                    <a:pt x="19530" y="524496"/>
                  </a:lnTo>
                  <a:cubicBezTo>
                    <a:pt x="9052" y="524496"/>
                    <a:pt x="480" y="515924"/>
                    <a:pt x="480" y="505446"/>
                  </a:cubicBezTo>
                  <a:lnTo>
                    <a:pt x="480" y="448296"/>
                  </a:lnTo>
                  <a:cubicBezTo>
                    <a:pt x="480" y="437819"/>
                    <a:pt x="9052" y="429246"/>
                    <a:pt x="19530" y="429246"/>
                  </a:cubicBezTo>
                  <a:lnTo>
                    <a:pt x="38580" y="429246"/>
                  </a:lnTo>
                  <a:lnTo>
                    <a:pt x="38580" y="324471"/>
                  </a:lnTo>
                  <a:cubicBezTo>
                    <a:pt x="38580" y="304469"/>
                    <a:pt x="54773" y="287324"/>
                    <a:pt x="74775" y="286371"/>
                  </a:cubicBezTo>
                  <a:lnTo>
                    <a:pt x="76680" y="286371"/>
                  </a:lnTo>
                  <a:lnTo>
                    <a:pt x="238605" y="286371"/>
                  </a:lnTo>
                  <a:lnTo>
                    <a:pt x="238605" y="162546"/>
                  </a:lnTo>
                  <a:lnTo>
                    <a:pt x="124305" y="162546"/>
                  </a:lnTo>
                  <a:cubicBezTo>
                    <a:pt x="108112" y="162546"/>
                    <a:pt x="95730" y="150164"/>
                    <a:pt x="95730" y="133971"/>
                  </a:cubicBezTo>
                  <a:lnTo>
                    <a:pt x="95730" y="29196"/>
                  </a:lnTo>
                  <a:cubicBezTo>
                    <a:pt x="95730" y="13004"/>
                    <a:pt x="108112" y="621"/>
                    <a:pt x="124305" y="621"/>
                  </a:cubicBezTo>
                  <a:lnTo>
                    <a:pt x="371955" y="621"/>
                  </a:lnTo>
                  <a:close/>
                  <a:moveTo>
                    <a:pt x="148118" y="95871"/>
                  </a:moveTo>
                  <a:cubicBezTo>
                    <a:pt x="140498" y="95871"/>
                    <a:pt x="133830" y="102539"/>
                    <a:pt x="133830" y="110159"/>
                  </a:cubicBezTo>
                  <a:cubicBezTo>
                    <a:pt x="133830" y="117779"/>
                    <a:pt x="140498" y="124446"/>
                    <a:pt x="148118" y="124446"/>
                  </a:cubicBezTo>
                  <a:cubicBezTo>
                    <a:pt x="155737" y="124446"/>
                    <a:pt x="162405" y="117779"/>
                    <a:pt x="162405" y="110159"/>
                  </a:cubicBezTo>
                  <a:cubicBezTo>
                    <a:pt x="162405" y="102539"/>
                    <a:pt x="155737" y="95871"/>
                    <a:pt x="148118" y="95871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 fontScale="77500" lnSpcReduction="20000"/>
            </a:bodyPr>
            <a:lstStyle/>
            <a:p>
              <a:pPr marL="0" algn="l"/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6720048" y="2559868"/>
            <a:ext cx="3917831" cy="338554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algn="l"/>
            <a:r>
              <a:rPr lang="zh-CN" altLang="en-US" sz="1600" b="1" i="0" u="none" baseline="0">
                <a:solidFill>
                  <a:srgbClr val="000000"/>
                </a:solidFill>
                <a:latin typeface="微软雅黑"/>
                <a:ea typeface="微软雅黑"/>
              </a:rPr>
              <a:t>Будущее уже сегодня</a:t>
            </a:r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7631DADD-B478-69BB-3772-9C1FCE55A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arn(out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627952" y="0"/>
            <a:ext cx="3564048" cy="6858000"/>
          </a:xfrm>
          <a:prstGeom prst="rect">
            <a:avLst/>
          </a:prstGeom>
          <a:blipFill>
            <a:blip r:embed="rId2">
              <a:duotone>
                <a:prstClr val="white"/>
                <a:schemeClr val="accent1">
                  <a:satMod val="135000"/>
                  <a:shade val="45000"/>
                </a:schemeClr>
              </a:duotone>
            </a:blip>
            <a:stretch>
              <a:fillRect/>
            </a:stretch>
          </a:blipFill>
          <a:ln cap="flat" cmpd="sng">
            <a:prstDash val="solid"/>
          </a:ln>
        </p:spPr>
        <p:txBody>
          <a:bodyPr rot="0" vert="horz" wrap="square" lIns="91440" tIns="45720" rIns="91440" bIns="45720" anchor="t">
            <a:prstTxWarp prst="textNoShape">
              <a:avLst/>
            </a:prstTxWarp>
            <a:noAutofit/>
          </a:bodyPr>
          <a:lstStyle/>
          <a:p>
            <a:pPr marL="0" algn="ctr"/>
            <a:endParaRPr/>
          </a:p>
        </p:txBody>
      </p:sp>
      <p:sp>
        <p:nvSpPr>
          <p:cNvPr id="3" name="TextBox 3"/>
          <p:cNvSpPr txBox="1"/>
          <p:nvPr/>
        </p:nvSpPr>
        <p:spPr>
          <a:xfrm rot="16200000">
            <a:off x="-1956067" y="2614880"/>
            <a:ext cx="6553201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indent="0" algn="l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 i="0" u="none" baseline="0" dirty="0">
                <a:ln/>
                <a:solidFill>
                  <a:srgbClr val="000000"/>
                </a:solidFill>
                <a:latin typeface="Arial"/>
                <a:ea typeface="Arial"/>
              </a:rPr>
              <a:t>C</a:t>
            </a:r>
            <a:r>
              <a:rPr lang="ru-RU" sz="8000" b="1" i="0" u="none" baseline="0" dirty="0">
                <a:ln/>
                <a:solidFill>
                  <a:srgbClr val="000000"/>
                </a:solidFill>
                <a:latin typeface="Arial"/>
                <a:ea typeface="Arial"/>
              </a:rPr>
              <a:t>одержание</a:t>
            </a:r>
            <a:endParaRPr lang="en-US" sz="1100" dirty="0"/>
          </a:p>
        </p:txBody>
      </p:sp>
      <p:sp>
        <p:nvSpPr>
          <p:cNvPr id="4" name="TextBox 4"/>
          <p:cNvSpPr txBox="1"/>
          <p:nvPr/>
        </p:nvSpPr>
        <p:spPr>
          <a:xfrm>
            <a:off x="3496018" y="1189527"/>
            <a:ext cx="593069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2400" b="1" i="0" u="sng" baseline="0">
                <a:solidFill>
                  <a:schemeClr val="accent5"/>
                </a:solidFill>
                <a:latin typeface="Arial"/>
                <a:ea typeface="Arial"/>
              </a:rPr>
              <a:t>01</a:t>
            </a:r>
            <a:endParaRPr lang="en-US" sz="1100"/>
          </a:p>
        </p:txBody>
      </p:sp>
      <p:sp>
        <p:nvSpPr>
          <p:cNvPr id="5" name="TextBox 5"/>
          <p:cNvSpPr txBox="1"/>
          <p:nvPr/>
        </p:nvSpPr>
        <p:spPr>
          <a:xfrm>
            <a:off x="4170568" y="1241148"/>
            <a:ext cx="3823057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algn="l">
              <a:defRPr/>
            </a:pPr>
            <a:r>
              <a:rPr lang="zh-CN" altLang="en-US" sz="1800" b="1" i="0" u="none" baseline="0">
                <a:solidFill>
                  <a:srgbClr val="000000"/>
                </a:solidFill>
                <a:latin typeface="微软雅黑"/>
                <a:ea typeface="微软雅黑"/>
              </a:rPr>
              <a:t>Что такое нейросети?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3160914" y="1862916"/>
            <a:ext cx="5020464" cy="954107"/>
          </a:xfrm>
          <a:prstGeom prst="roundRect">
            <a:avLst>
              <a:gd name="adj" fmla="val 10859"/>
            </a:avLst>
          </a:prstGeom>
          <a:solidFill>
            <a:srgbClr val="FFFFFF"/>
          </a:solidFill>
          <a:ln cap="rnd" cmpd="sng">
            <a:prstDash val="solid"/>
          </a:ln>
          <a:effectLst>
            <a:outerShdw blurRad="406400" dist="101600" algn="l" rotWithShape="0">
              <a:srgbClr val="FFFFFF">
                <a:alpha val="20000"/>
                <a:lumMod val="65000"/>
              </a:srgbClr>
            </a:outerShdw>
          </a:effectLst>
        </p:spPr>
        <p:txBody>
          <a:bodyPr rot="0" vert="horz" wrap="square" lIns="91440" tIns="45720" rIns="91440" bIns="45720" anchor="ctr">
            <a:prstTxWarp prst="textNoShape">
              <a:avLst/>
            </a:prstTxWarp>
            <a:normAutofit/>
          </a:bodyPr>
          <a:lstStyle/>
          <a:p>
            <a:pPr marL="0" algn="ctr"/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496018" y="2104549"/>
            <a:ext cx="593069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2400" b="1" i="0" u="sng" baseline="0">
                <a:solidFill>
                  <a:schemeClr val="accent4"/>
                </a:solidFill>
                <a:latin typeface="Arial"/>
                <a:ea typeface="Arial"/>
              </a:rPr>
              <a:t>02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4170568" y="2156170"/>
            <a:ext cx="3823057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algn="l">
              <a:defRPr/>
            </a:pPr>
            <a:r>
              <a:rPr lang="zh-CN" altLang="en-US" sz="1800" b="1" i="0" u="none" baseline="0" dirty="0">
                <a:solidFill>
                  <a:srgbClr val="000000"/>
                </a:solidFill>
                <a:latin typeface="微软雅黑"/>
                <a:ea typeface="微软雅黑"/>
              </a:rPr>
              <a:t>Как работают нейросети?</a:t>
            </a:r>
            <a:endParaRPr lang="en-US" sz="1100" dirty="0"/>
          </a:p>
        </p:txBody>
      </p:sp>
      <p:sp>
        <p:nvSpPr>
          <p:cNvPr id="9" name="TextBox 9"/>
          <p:cNvSpPr txBox="1"/>
          <p:nvPr/>
        </p:nvSpPr>
        <p:spPr>
          <a:xfrm>
            <a:off x="3496018" y="3166967"/>
            <a:ext cx="593069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2400" b="1" i="0" u="sng" baseline="0">
                <a:solidFill>
                  <a:schemeClr val="accent5"/>
                </a:solidFill>
                <a:latin typeface="Arial"/>
                <a:ea typeface="Arial"/>
              </a:rPr>
              <a:t>03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4170568" y="3218588"/>
            <a:ext cx="3823057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algn="l">
              <a:defRPr/>
            </a:pPr>
            <a:r>
              <a:rPr lang="zh-CN" altLang="en-US" sz="1800" b="1" i="0" u="none" baseline="0" dirty="0">
                <a:solidFill>
                  <a:srgbClr val="000000"/>
                </a:solidFill>
                <a:latin typeface="微软雅黑"/>
                <a:ea typeface="微软雅黑"/>
              </a:rPr>
              <a:t>Применение нейросетей в жизни</a:t>
            </a:r>
            <a:endParaRPr lang="en-US" sz="1100" dirty="0"/>
          </a:p>
        </p:txBody>
      </p:sp>
      <p:sp>
        <p:nvSpPr>
          <p:cNvPr id="11" name="TextBox 11"/>
          <p:cNvSpPr txBox="1"/>
          <p:nvPr/>
        </p:nvSpPr>
        <p:spPr>
          <a:xfrm>
            <a:off x="3496018" y="4009226"/>
            <a:ext cx="593069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2400" b="1" i="0" u="sng" baseline="0">
                <a:solidFill>
                  <a:schemeClr val="accent1"/>
                </a:solidFill>
                <a:latin typeface="Arial"/>
                <a:ea typeface="Arial"/>
              </a:rPr>
              <a:t>04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4170568" y="4060847"/>
            <a:ext cx="3823057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algn="l">
              <a:defRPr/>
            </a:pPr>
            <a:r>
              <a:rPr lang="zh-CN" altLang="en-US" sz="1800" b="1" i="0" u="none" baseline="0">
                <a:solidFill>
                  <a:srgbClr val="000000"/>
                </a:solidFill>
                <a:latin typeface="微软雅黑"/>
                <a:ea typeface="微软雅黑"/>
              </a:rPr>
              <a:t>Важность нейросетей для общества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3496018" y="4851485"/>
            <a:ext cx="593069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2400" b="1" i="0" u="sng" baseline="0">
                <a:solidFill>
                  <a:schemeClr val="accent5"/>
                </a:solidFill>
                <a:latin typeface="Arial"/>
                <a:ea typeface="Arial"/>
              </a:rPr>
              <a:t>05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4170568" y="4903106"/>
            <a:ext cx="3823057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algn="l">
              <a:defRPr/>
            </a:pPr>
            <a:r>
              <a:rPr lang="zh-CN" altLang="en-US" sz="1800" b="1" i="0" u="none" baseline="0">
                <a:solidFill>
                  <a:srgbClr val="000000"/>
                </a:solidFill>
                <a:latin typeface="微软雅黑"/>
                <a:ea typeface="微软雅黑"/>
              </a:rPr>
              <a:t>Заключение</a:t>
            </a:r>
            <a:endParaRPr lang="en-US" sz="110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1747685" y="2804726"/>
            <a:ext cx="5582264" cy="590931"/>
          </a:xfrm>
        </p:spPr>
        <p:txBody>
          <a:bodyPr vert="horz" wrap="square" lIns="91440" tIns="45720" rIns="91440" bIns="45720" anchor="ctr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zh-CN" altLang="en-US" sz="3600" b="1" i="0" u="none" baseline="0">
                <a:solidFill>
                  <a:srgbClr val="000000"/>
                </a:solidFill>
                <a:latin typeface="微软雅黑"/>
                <a:ea typeface="微软雅黑"/>
              </a:rPr>
              <a:t>Что такое нейросети?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sz="quarter" idx="10"/>
          </p:nvPr>
        </p:nvSpPr>
        <p:spPr>
          <a:xfrm>
            <a:off x="7536039" y="2315362"/>
            <a:ext cx="1553631" cy="1569660"/>
          </a:xfrm>
        </p:spPr>
        <p:txBody>
          <a:bodyPr vert="horz" lIns="91440" tIns="45720" rIns="91440" bIns="45720" anchor="ctr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</a:pPr>
            <a:r>
              <a:rPr lang="en-GB" sz="9600" b="1" i="0" u="none" baseline="0">
                <a:solidFill>
                  <a:srgbClr val="000000"/>
                </a:solidFill>
                <a:latin typeface="Arial"/>
                <a:ea typeface="Arial"/>
              </a:rPr>
              <a:t>01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heel(3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or 3"/>
          <p:cNvCxnSpPr/>
          <p:nvPr/>
        </p:nvCxnSpPr>
        <p:spPr>
          <a:xfrm>
            <a:off x="0" y="4035367"/>
            <a:ext cx="12192000" cy="0"/>
          </a:xfrm>
          <a:prstGeom prst="line">
            <a:avLst/>
          </a:prstGeom>
          <a:ln w="28575" cap="flat" cmpd="sng">
            <a:solidFill>
              <a:srgbClr val="000000">
                <a:alpha val="50000"/>
                <a:lumMod val="10000"/>
                <a:lumOff val="90000"/>
              </a:srgbClr>
            </a:solidFill>
            <a:prstDash val="solid"/>
          </a:ln>
        </p:spPr>
      </p:cxnSp>
      <p:sp>
        <p:nvSpPr>
          <p:cNvPr id="4" name="AutoShape 4"/>
          <p:cNvSpPr/>
          <p:nvPr/>
        </p:nvSpPr>
        <p:spPr>
          <a:xfrm flipV="1">
            <a:off x="2375668" y="3855367"/>
            <a:ext cx="360000" cy="36000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 cap="flat" cmpd="sng">
            <a:prstDash val="solid"/>
          </a:ln>
        </p:spPr>
        <p:txBody>
          <a:bodyPr vert="horz" wrap="none" lIns="91440" tIns="45720" rIns="91440" bIns="45720" anchor="ctr">
            <a:normAutofit fontScale="70000" lnSpcReduction="20000"/>
          </a:bodyPr>
          <a:lstStyle/>
          <a:p>
            <a:pPr marL="0" algn="ctr"/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1415572" y="4267734"/>
            <a:ext cx="2289637" cy="2289600"/>
          </a:xfrm>
          <a:prstGeom prst="ellipse">
            <a:avLst/>
          </a:prstGeom>
          <a:blipFill>
            <a:blip r:embed="rId2"/>
            <a:stretch>
              <a:fillRect l="-25138" r="-24860"/>
            </a:stretch>
          </a:blipFill>
          <a:ln cap="flat" cmpd="sng">
            <a:prstDash val="solid"/>
          </a:ln>
        </p:spPr>
        <p:txBody>
          <a:bodyPr rot="0" vert="horz" wrap="square" lIns="91440" tIns="45720" rIns="91440" bIns="45720" anchor="t">
            <a:prstTxWarp prst="textNoShape">
              <a:avLst/>
            </a:prstTxWarp>
            <a:noAutofit/>
          </a:bodyPr>
          <a:lstStyle/>
          <a:p>
            <a:pPr marL="0" algn="ctr"/>
            <a:endParaRPr/>
          </a:p>
        </p:txBody>
      </p:sp>
      <p:sp>
        <p:nvSpPr>
          <p:cNvPr id="6" name="AutoShape 6"/>
          <p:cNvSpPr/>
          <p:nvPr/>
        </p:nvSpPr>
        <p:spPr>
          <a:xfrm flipV="1">
            <a:off x="5996762" y="3855367"/>
            <a:ext cx="360000" cy="36000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 cap="flat" cmpd="sng">
            <a:prstDash val="solid"/>
          </a:ln>
        </p:spPr>
        <p:txBody>
          <a:bodyPr vert="horz" wrap="none" lIns="91440" tIns="45720" rIns="91440" bIns="45720" anchor="ctr">
            <a:normAutofit fontScale="70000" lnSpcReduction="20000"/>
          </a:bodyPr>
          <a:lstStyle/>
          <a:p>
            <a:pPr marL="0" algn="ctr"/>
            <a:endParaRPr/>
          </a:p>
        </p:txBody>
      </p:sp>
      <p:sp>
        <p:nvSpPr>
          <p:cNvPr id="7" name="AutoShape 7"/>
          <p:cNvSpPr/>
          <p:nvPr/>
        </p:nvSpPr>
        <p:spPr>
          <a:xfrm>
            <a:off x="5036667" y="4267734"/>
            <a:ext cx="2289637" cy="2289600"/>
          </a:xfrm>
          <a:prstGeom prst="ellipse">
            <a:avLst/>
          </a:prstGeom>
          <a:blipFill>
            <a:blip r:embed="rId3"/>
            <a:stretch>
              <a:fillRect l="-25138" r="-24860"/>
            </a:stretch>
          </a:blipFill>
          <a:ln cap="flat" cmpd="sng">
            <a:prstDash val="solid"/>
          </a:ln>
        </p:spPr>
        <p:txBody>
          <a:bodyPr rot="0" vert="horz" wrap="square" lIns="91440" tIns="45720" rIns="91440" bIns="45720" anchor="t">
            <a:prstTxWarp prst="textNoShape">
              <a:avLst/>
            </a:prstTxWarp>
            <a:noAutofit/>
          </a:bodyPr>
          <a:lstStyle/>
          <a:p>
            <a:pPr marL="0" algn="ctr"/>
            <a:endParaRPr/>
          </a:p>
        </p:txBody>
      </p:sp>
      <p:sp>
        <p:nvSpPr>
          <p:cNvPr id="8" name="AutoShape 8"/>
          <p:cNvSpPr/>
          <p:nvPr/>
        </p:nvSpPr>
        <p:spPr>
          <a:xfrm flipV="1">
            <a:off x="9617857" y="3851836"/>
            <a:ext cx="360000" cy="36000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 cap="flat" cmpd="sng">
            <a:prstDash val="solid"/>
          </a:ln>
        </p:spPr>
        <p:txBody>
          <a:bodyPr vert="horz" wrap="none" lIns="91440" tIns="45720" rIns="91440" bIns="45720" anchor="ctr">
            <a:normAutofit fontScale="70000" lnSpcReduction="20000"/>
          </a:bodyPr>
          <a:lstStyle/>
          <a:p>
            <a:pPr marL="0" algn="ctr"/>
            <a:endParaRPr/>
          </a:p>
        </p:txBody>
      </p:sp>
      <p:sp>
        <p:nvSpPr>
          <p:cNvPr id="9" name="AutoShape 9"/>
          <p:cNvSpPr/>
          <p:nvPr/>
        </p:nvSpPr>
        <p:spPr>
          <a:xfrm>
            <a:off x="8657761" y="4264203"/>
            <a:ext cx="2289637" cy="2289600"/>
          </a:xfrm>
          <a:prstGeom prst="ellipse">
            <a:avLst/>
          </a:prstGeom>
          <a:blipFill>
            <a:blip r:embed="rId4"/>
            <a:stretch>
              <a:fillRect l="-16805" r="-16619"/>
            </a:stretch>
          </a:blipFill>
          <a:ln cap="flat" cmpd="sng">
            <a:prstDash val="solid"/>
          </a:ln>
        </p:spPr>
        <p:txBody>
          <a:bodyPr rot="0" vert="horz" wrap="square" lIns="91440" tIns="45720" rIns="91440" bIns="45720" anchor="t">
            <a:prstTxWarp prst="textNoShape">
              <a:avLst/>
            </a:prstTxWarp>
            <a:noAutofit/>
          </a:bodyPr>
          <a:lstStyle/>
          <a:p>
            <a:pPr marL="0" algn="ctr"/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148151" y="1346732"/>
            <a:ext cx="2824480" cy="37084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spAutoFit/>
          </a:bodyPr>
          <a:lstStyle/>
          <a:p>
            <a:pPr marL="0" algn="ctr">
              <a:defRPr/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/>
                <a:ea typeface="微软雅黑"/>
              </a:rPr>
              <a:t>Определение нейросети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1415572" y="1854372"/>
            <a:ext cx="2289637" cy="204671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indent="0"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0" i="0" u="none" baseline="0">
                <a:ln/>
                <a:solidFill>
                  <a:srgbClr val="000000"/>
                </a:solidFill>
                <a:latin typeface="微软雅黑"/>
                <a:ea typeface="微软雅黑"/>
              </a:rPr>
              <a:t>Нейросеть — это математическая модель, имитирующая работу человеческого мозга; состоит из искусственных нейронов, способных к обучению и решению сложных задач.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5165822" y="1346732"/>
            <a:ext cx="2031326" cy="338554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spAutoFit/>
          </a:bodyPr>
          <a:lstStyle/>
          <a:p>
            <a:pPr marL="0" algn="ctr">
              <a:defRPr/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/>
                <a:ea typeface="微软雅黑"/>
              </a:rPr>
              <a:t>Принцип работы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5036666" y="1854372"/>
            <a:ext cx="2289637" cy="204671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indent="0"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0" i="0" u="none" baseline="0">
                <a:ln/>
                <a:solidFill>
                  <a:srgbClr val="000000"/>
                </a:solidFill>
                <a:latin typeface="微软雅黑"/>
                <a:ea typeface="微软雅黑"/>
              </a:rPr>
              <a:t>Нейросеть анализирует входные данные, выявляет закономерности и делает прогнозы; это как опытный ученик, который учится на примерах и становится умнее.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8339540" y="1343201"/>
            <a:ext cx="2926080" cy="37084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spAutoFit/>
          </a:bodyPr>
          <a:lstStyle/>
          <a:p>
            <a:pPr marL="0" algn="ctr">
              <a:defRPr/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/>
                <a:ea typeface="微软雅黑"/>
              </a:rPr>
              <a:t>Ключевые преимущества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8657761" y="1850841"/>
            <a:ext cx="2289637" cy="204671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indent="0"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0" i="0" u="none" baseline="0">
                <a:ln/>
                <a:solidFill>
                  <a:srgbClr val="000000"/>
                </a:solidFill>
                <a:latin typeface="微软雅黑"/>
                <a:ea typeface="微软雅黑"/>
              </a:rPr>
              <a:t>Обучаемость, адаптивность к изменениям, способность решать сложные задачи – это делает нейросети незаменимыми во многих областях, от медицины до финансов.</a:t>
            </a:r>
            <a:endParaRPr lang="en-US" sz="1100"/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5BF10087-9B86-7C6C-759D-0639B031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heel(8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49189" y="1251956"/>
            <a:ext cx="1803036" cy="2031032"/>
          </a:xfrm>
          <a:custGeom>
            <a:avLst/>
            <a:gdLst/>
            <a:ahLst/>
            <a:cxnLst/>
            <a:rect l="l" t="t" r="r" b="b"/>
            <a:pathLst>
              <a:path w="2559176" h="2882788">
                <a:moveTo>
                  <a:pt x="2559177" y="2045661"/>
                </a:moveTo>
                <a:lnTo>
                  <a:pt x="2559177" y="837224"/>
                </a:lnTo>
                <a:cubicBezTo>
                  <a:pt x="2559177" y="753975"/>
                  <a:pt x="2514791" y="677013"/>
                  <a:pt x="2442686" y="635389"/>
                </a:cubicBezTo>
                <a:lnTo>
                  <a:pt x="1396079" y="31218"/>
                </a:lnTo>
                <a:cubicBezTo>
                  <a:pt x="1323975" y="-10406"/>
                  <a:pt x="1235107" y="-10406"/>
                  <a:pt x="1163003" y="31218"/>
                </a:cubicBezTo>
                <a:lnTo>
                  <a:pt x="116491" y="635389"/>
                </a:lnTo>
                <a:cubicBezTo>
                  <a:pt x="44387" y="677013"/>
                  <a:pt x="0" y="753975"/>
                  <a:pt x="0" y="837224"/>
                </a:cubicBezTo>
                <a:lnTo>
                  <a:pt x="0" y="2045565"/>
                </a:lnTo>
                <a:cubicBezTo>
                  <a:pt x="0" y="2128814"/>
                  <a:pt x="44387" y="2205776"/>
                  <a:pt x="116491" y="2247400"/>
                </a:cubicBezTo>
                <a:lnTo>
                  <a:pt x="1163003" y="2851571"/>
                </a:lnTo>
                <a:cubicBezTo>
                  <a:pt x="1235107" y="2893195"/>
                  <a:pt x="1323975" y="2893195"/>
                  <a:pt x="1396079" y="2851571"/>
                </a:cubicBezTo>
                <a:lnTo>
                  <a:pt x="2442591" y="2247400"/>
                </a:lnTo>
                <a:cubicBezTo>
                  <a:pt x="2514695" y="2205871"/>
                  <a:pt x="2559177" y="2128909"/>
                  <a:pt x="2559177" y="204566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anchor="ctr"/>
          <a:lstStyle/>
          <a:p>
            <a:pPr marL="285750" marR="0" indent="-28575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/>
          </a:p>
        </p:txBody>
      </p:sp>
      <p:sp>
        <p:nvSpPr>
          <p:cNvPr id="3" name="Freeform 3"/>
          <p:cNvSpPr/>
          <p:nvPr/>
        </p:nvSpPr>
        <p:spPr>
          <a:xfrm>
            <a:off x="3285067" y="2905558"/>
            <a:ext cx="1803036" cy="2031032"/>
          </a:xfrm>
          <a:custGeom>
            <a:avLst/>
            <a:gdLst/>
            <a:ahLst/>
            <a:cxnLst/>
            <a:rect l="l" t="t" r="r" b="b"/>
            <a:pathLst>
              <a:path w="2559176" h="2882788">
                <a:moveTo>
                  <a:pt x="2559177" y="2045661"/>
                </a:moveTo>
                <a:lnTo>
                  <a:pt x="2559177" y="837224"/>
                </a:lnTo>
                <a:cubicBezTo>
                  <a:pt x="2559177" y="753975"/>
                  <a:pt x="2514791" y="677013"/>
                  <a:pt x="2442686" y="635389"/>
                </a:cubicBezTo>
                <a:lnTo>
                  <a:pt x="1396079" y="31218"/>
                </a:lnTo>
                <a:cubicBezTo>
                  <a:pt x="1323975" y="-10406"/>
                  <a:pt x="1235107" y="-10406"/>
                  <a:pt x="1163003" y="31218"/>
                </a:cubicBezTo>
                <a:lnTo>
                  <a:pt x="116491" y="635389"/>
                </a:lnTo>
                <a:cubicBezTo>
                  <a:pt x="44387" y="677013"/>
                  <a:pt x="0" y="753975"/>
                  <a:pt x="0" y="837224"/>
                </a:cubicBezTo>
                <a:lnTo>
                  <a:pt x="0" y="2045565"/>
                </a:lnTo>
                <a:cubicBezTo>
                  <a:pt x="0" y="2128814"/>
                  <a:pt x="44387" y="2205776"/>
                  <a:pt x="116491" y="2247400"/>
                </a:cubicBezTo>
                <a:lnTo>
                  <a:pt x="1163003" y="2851571"/>
                </a:lnTo>
                <a:cubicBezTo>
                  <a:pt x="1235107" y="2893195"/>
                  <a:pt x="1323975" y="2893195"/>
                  <a:pt x="1396079" y="2851571"/>
                </a:cubicBezTo>
                <a:lnTo>
                  <a:pt x="2442591" y="2247400"/>
                </a:lnTo>
                <a:cubicBezTo>
                  <a:pt x="2514695" y="2205871"/>
                  <a:pt x="2559177" y="2128909"/>
                  <a:pt x="2559177" y="204566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anchor="ctr"/>
          <a:lstStyle/>
          <a:p>
            <a:pPr marL="0" marR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" name="Freeform 4"/>
          <p:cNvSpPr/>
          <p:nvPr/>
        </p:nvSpPr>
        <p:spPr>
          <a:xfrm>
            <a:off x="4239775" y="1251956"/>
            <a:ext cx="1803036" cy="2031032"/>
          </a:xfrm>
          <a:custGeom>
            <a:avLst/>
            <a:gdLst/>
            <a:ahLst/>
            <a:cxnLst/>
            <a:rect l="l" t="t" r="r" b="b"/>
            <a:pathLst>
              <a:path w="2559176" h="2882788">
                <a:moveTo>
                  <a:pt x="2559177" y="2045661"/>
                </a:moveTo>
                <a:lnTo>
                  <a:pt x="2559177" y="837224"/>
                </a:lnTo>
                <a:cubicBezTo>
                  <a:pt x="2559177" y="753975"/>
                  <a:pt x="2514791" y="677013"/>
                  <a:pt x="2442686" y="635389"/>
                </a:cubicBezTo>
                <a:lnTo>
                  <a:pt x="1396079" y="31218"/>
                </a:lnTo>
                <a:cubicBezTo>
                  <a:pt x="1323975" y="-10406"/>
                  <a:pt x="1235107" y="-10406"/>
                  <a:pt x="1163003" y="31218"/>
                </a:cubicBezTo>
                <a:lnTo>
                  <a:pt x="116491" y="635389"/>
                </a:lnTo>
                <a:cubicBezTo>
                  <a:pt x="44387" y="677013"/>
                  <a:pt x="0" y="753975"/>
                  <a:pt x="0" y="837224"/>
                </a:cubicBezTo>
                <a:lnTo>
                  <a:pt x="0" y="2045565"/>
                </a:lnTo>
                <a:cubicBezTo>
                  <a:pt x="0" y="2128814"/>
                  <a:pt x="44387" y="2205776"/>
                  <a:pt x="116491" y="2247400"/>
                </a:cubicBezTo>
                <a:lnTo>
                  <a:pt x="1163003" y="2851571"/>
                </a:lnTo>
                <a:cubicBezTo>
                  <a:pt x="1235107" y="2893195"/>
                  <a:pt x="1323975" y="2893195"/>
                  <a:pt x="1396079" y="2851571"/>
                </a:cubicBezTo>
                <a:lnTo>
                  <a:pt x="2442591" y="2247400"/>
                </a:lnTo>
                <a:cubicBezTo>
                  <a:pt x="2514695" y="2205871"/>
                  <a:pt x="2559177" y="2128909"/>
                  <a:pt x="2559177" y="204566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anchor="ctr"/>
          <a:lstStyle/>
          <a:p>
            <a:pPr marL="0" marR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" name="Freeform 5"/>
          <p:cNvSpPr/>
          <p:nvPr/>
        </p:nvSpPr>
        <p:spPr>
          <a:xfrm>
            <a:off x="7103897" y="2905558"/>
            <a:ext cx="1803036" cy="2031032"/>
          </a:xfrm>
          <a:custGeom>
            <a:avLst/>
            <a:gdLst/>
            <a:ahLst/>
            <a:cxnLst/>
            <a:rect l="l" t="t" r="r" b="b"/>
            <a:pathLst>
              <a:path w="2559176" h="2882788">
                <a:moveTo>
                  <a:pt x="2559177" y="2045661"/>
                </a:moveTo>
                <a:lnTo>
                  <a:pt x="2559177" y="837224"/>
                </a:lnTo>
                <a:cubicBezTo>
                  <a:pt x="2559177" y="753975"/>
                  <a:pt x="2514791" y="677013"/>
                  <a:pt x="2442686" y="635389"/>
                </a:cubicBezTo>
                <a:lnTo>
                  <a:pt x="1396079" y="31218"/>
                </a:lnTo>
                <a:cubicBezTo>
                  <a:pt x="1323975" y="-10406"/>
                  <a:pt x="1235107" y="-10406"/>
                  <a:pt x="1163003" y="31218"/>
                </a:cubicBezTo>
                <a:lnTo>
                  <a:pt x="116491" y="635389"/>
                </a:lnTo>
                <a:cubicBezTo>
                  <a:pt x="44387" y="677013"/>
                  <a:pt x="0" y="753975"/>
                  <a:pt x="0" y="837224"/>
                </a:cubicBezTo>
                <a:lnTo>
                  <a:pt x="0" y="2045565"/>
                </a:lnTo>
                <a:cubicBezTo>
                  <a:pt x="0" y="2128814"/>
                  <a:pt x="44387" y="2205776"/>
                  <a:pt x="116491" y="2247400"/>
                </a:cubicBezTo>
                <a:lnTo>
                  <a:pt x="1163003" y="2851571"/>
                </a:lnTo>
                <a:cubicBezTo>
                  <a:pt x="1235107" y="2893195"/>
                  <a:pt x="1323975" y="2893195"/>
                  <a:pt x="1396079" y="2851571"/>
                </a:cubicBezTo>
                <a:lnTo>
                  <a:pt x="2442591" y="2247400"/>
                </a:lnTo>
                <a:cubicBezTo>
                  <a:pt x="2514695" y="2205871"/>
                  <a:pt x="2559177" y="2128909"/>
                  <a:pt x="2559177" y="204566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anchor="ctr"/>
          <a:lstStyle/>
          <a:p>
            <a:pPr marL="0" marR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" name="Freeform 6"/>
          <p:cNvSpPr/>
          <p:nvPr/>
        </p:nvSpPr>
        <p:spPr>
          <a:xfrm>
            <a:off x="6149189" y="4559160"/>
            <a:ext cx="1803036" cy="2031032"/>
          </a:xfrm>
          <a:custGeom>
            <a:avLst/>
            <a:gdLst/>
            <a:ahLst/>
            <a:cxnLst/>
            <a:rect l="l" t="t" r="r" b="b"/>
            <a:pathLst>
              <a:path w="2559176" h="2882788">
                <a:moveTo>
                  <a:pt x="2559177" y="2045661"/>
                </a:moveTo>
                <a:lnTo>
                  <a:pt x="2559177" y="837224"/>
                </a:lnTo>
                <a:cubicBezTo>
                  <a:pt x="2559177" y="753975"/>
                  <a:pt x="2514791" y="677013"/>
                  <a:pt x="2442686" y="635389"/>
                </a:cubicBezTo>
                <a:lnTo>
                  <a:pt x="1396079" y="31218"/>
                </a:lnTo>
                <a:cubicBezTo>
                  <a:pt x="1323975" y="-10406"/>
                  <a:pt x="1235107" y="-10406"/>
                  <a:pt x="1163003" y="31218"/>
                </a:cubicBezTo>
                <a:lnTo>
                  <a:pt x="116491" y="635389"/>
                </a:lnTo>
                <a:cubicBezTo>
                  <a:pt x="44387" y="677013"/>
                  <a:pt x="0" y="753975"/>
                  <a:pt x="0" y="837224"/>
                </a:cubicBezTo>
                <a:lnTo>
                  <a:pt x="0" y="2045565"/>
                </a:lnTo>
                <a:cubicBezTo>
                  <a:pt x="0" y="2128814"/>
                  <a:pt x="44387" y="2205776"/>
                  <a:pt x="116491" y="2247400"/>
                </a:cubicBezTo>
                <a:lnTo>
                  <a:pt x="1163003" y="2851571"/>
                </a:lnTo>
                <a:cubicBezTo>
                  <a:pt x="1235107" y="2893195"/>
                  <a:pt x="1323975" y="2893195"/>
                  <a:pt x="1396079" y="2851571"/>
                </a:cubicBezTo>
                <a:lnTo>
                  <a:pt x="2442591" y="2247400"/>
                </a:lnTo>
                <a:cubicBezTo>
                  <a:pt x="2514695" y="2205871"/>
                  <a:pt x="2559177" y="2128909"/>
                  <a:pt x="2559177" y="204566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anchor="ctr"/>
          <a:lstStyle/>
          <a:p>
            <a:pPr marL="0" marR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7" name="Freeform 7"/>
          <p:cNvSpPr/>
          <p:nvPr/>
        </p:nvSpPr>
        <p:spPr>
          <a:xfrm>
            <a:off x="4239775" y="4559160"/>
            <a:ext cx="1803036" cy="2031032"/>
          </a:xfrm>
          <a:custGeom>
            <a:avLst/>
            <a:gdLst/>
            <a:ahLst/>
            <a:cxnLst/>
            <a:rect l="l" t="t" r="r" b="b"/>
            <a:pathLst>
              <a:path w="2559176" h="2882788">
                <a:moveTo>
                  <a:pt x="2559177" y="2045661"/>
                </a:moveTo>
                <a:lnTo>
                  <a:pt x="2559177" y="837224"/>
                </a:lnTo>
                <a:cubicBezTo>
                  <a:pt x="2559177" y="753975"/>
                  <a:pt x="2514791" y="677013"/>
                  <a:pt x="2442686" y="635389"/>
                </a:cubicBezTo>
                <a:lnTo>
                  <a:pt x="1396079" y="31218"/>
                </a:lnTo>
                <a:cubicBezTo>
                  <a:pt x="1323975" y="-10406"/>
                  <a:pt x="1235107" y="-10406"/>
                  <a:pt x="1163003" y="31218"/>
                </a:cubicBezTo>
                <a:lnTo>
                  <a:pt x="116491" y="635389"/>
                </a:lnTo>
                <a:cubicBezTo>
                  <a:pt x="44387" y="677013"/>
                  <a:pt x="0" y="753975"/>
                  <a:pt x="0" y="837224"/>
                </a:cubicBezTo>
                <a:lnTo>
                  <a:pt x="0" y="2045565"/>
                </a:lnTo>
                <a:cubicBezTo>
                  <a:pt x="0" y="2128814"/>
                  <a:pt x="44387" y="2205776"/>
                  <a:pt x="116491" y="2247400"/>
                </a:cubicBezTo>
                <a:lnTo>
                  <a:pt x="1163003" y="2851571"/>
                </a:lnTo>
                <a:cubicBezTo>
                  <a:pt x="1235107" y="2893195"/>
                  <a:pt x="1323975" y="2893195"/>
                  <a:pt x="1396079" y="2851571"/>
                </a:cubicBezTo>
                <a:lnTo>
                  <a:pt x="2442591" y="2247400"/>
                </a:lnTo>
                <a:cubicBezTo>
                  <a:pt x="2514695" y="2205871"/>
                  <a:pt x="2559177" y="2128909"/>
                  <a:pt x="2559177" y="204566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anchor="ctr"/>
          <a:lstStyle/>
          <a:p>
            <a:pPr marL="0" marR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" name="Freeform 8"/>
          <p:cNvSpPr/>
          <p:nvPr/>
        </p:nvSpPr>
        <p:spPr>
          <a:xfrm>
            <a:off x="5194482" y="2905558"/>
            <a:ext cx="1803036" cy="2031032"/>
          </a:xfrm>
          <a:custGeom>
            <a:avLst/>
            <a:gdLst/>
            <a:ahLst/>
            <a:cxnLst/>
            <a:rect l="l" t="t" r="r" b="b"/>
            <a:pathLst>
              <a:path w="2559176" h="2882788">
                <a:moveTo>
                  <a:pt x="2559177" y="2045661"/>
                </a:moveTo>
                <a:lnTo>
                  <a:pt x="2559177" y="837224"/>
                </a:lnTo>
                <a:cubicBezTo>
                  <a:pt x="2559177" y="753975"/>
                  <a:pt x="2514791" y="677013"/>
                  <a:pt x="2442686" y="635389"/>
                </a:cubicBezTo>
                <a:lnTo>
                  <a:pt x="1396079" y="31218"/>
                </a:lnTo>
                <a:cubicBezTo>
                  <a:pt x="1323975" y="-10406"/>
                  <a:pt x="1235107" y="-10406"/>
                  <a:pt x="1163003" y="31218"/>
                </a:cubicBezTo>
                <a:lnTo>
                  <a:pt x="116491" y="635389"/>
                </a:lnTo>
                <a:cubicBezTo>
                  <a:pt x="44387" y="677013"/>
                  <a:pt x="0" y="753975"/>
                  <a:pt x="0" y="837224"/>
                </a:cubicBezTo>
                <a:lnTo>
                  <a:pt x="0" y="2045565"/>
                </a:lnTo>
                <a:cubicBezTo>
                  <a:pt x="0" y="2128814"/>
                  <a:pt x="44387" y="2205776"/>
                  <a:pt x="116491" y="2247400"/>
                </a:cubicBezTo>
                <a:lnTo>
                  <a:pt x="1163003" y="2851571"/>
                </a:lnTo>
                <a:cubicBezTo>
                  <a:pt x="1235107" y="2893195"/>
                  <a:pt x="1323975" y="2893195"/>
                  <a:pt x="1396079" y="2851571"/>
                </a:cubicBezTo>
                <a:lnTo>
                  <a:pt x="2442591" y="2247400"/>
                </a:lnTo>
                <a:cubicBezTo>
                  <a:pt x="2514695" y="2205871"/>
                  <a:pt x="2559177" y="2128909"/>
                  <a:pt x="2559177" y="204566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/>
            <a:tileRect/>
          </a:gradFill>
          <a:ln>
            <a:noFill/>
          </a:ln>
          <a:effectLst>
            <a:outerShdw blurRad="330200" dist="241300" dir="5400000" algn="t" rotWithShape="0">
              <a:schemeClr val="accent1">
                <a:alpha val="40000"/>
              </a:schemeClr>
            </a:outerShdw>
          </a:effectLst>
        </p:spPr>
        <p:txBody>
          <a:bodyPr vert="horz" lIns="91440" tIns="45720" rIns="91440" bIns="45720" anchor="ctr"/>
          <a:lstStyle/>
          <a:p>
            <a:pPr marL="0" marR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6273890" y="1944599"/>
            <a:ext cx="1517120" cy="6502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algn="ctr">
              <a:defRPr/>
            </a:pPr>
            <a:r>
              <a:rPr lang="zh-CN" altLang="en-US" sz="1600" b="1" i="0" u="none" baseline="0">
                <a:solidFill>
                  <a:schemeClr val="accent1"/>
                </a:solidFill>
                <a:latin typeface="微软雅黑"/>
                <a:ea typeface="微软雅黑"/>
              </a:rPr>
              <a:t>Ранние программы (1950-1960)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7228597" y="3754044"/>
            <a:ext cx="1517120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algn="ctr">
              <a:defRPr/>
            </a:pPr>
            <a:r>
              <a:rPr lang="zh-CN" altLang="en-US" sz="1600" b="1" i="0" u="none" baseline="0">
                <a:solidFill>
                  <a:schemeClr val="accent1"/>
                </a:solidFill>
                <a:latin typeface="微软雅黑"/>
                <a:ea typeface="微软雅黑"/>
              </a:rPr>
              <a:t>Возрождение (1980-1990)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6432423" y="5251803"/>
            <a:ext cx="1207504" cy="6502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algn="ctr">
              <a:defRPr/>
            </a:pPr>
            <a:r>
              <a:rPr lang="zh-CN" altLang="en-US" sz="1600" b="1" i="0" u="none" baseline="0">
                <a:solidFill>
                  <a:schemeClr val="accent1"/>
                </a:solidFill>
                <a:latin typeface="微软雅黑"/>
                <a:ea typeface="微软雅黑"/>
              </a:rPr>
              <a:t>Наше время (2020-наши дни)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8276902" y="1688526"/>
            <a:ext cx="3401484" cy="6096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1200" b="0" i="0" u="none" baseline="0">
                <a:ln/>
                <a:solidFill>
                  <a:srgbClr val="000000"/>
                </a:solidFill>
                <a:effectLst/>
                <a:latin typeface="微软雅黑"/>
                <a:ea typeface="微软雅黑"/>
              </a:rPr>
              <a:t>Создание программ, умеющих распознавать образы; программа "Персептрон" умела отличать круг от квадрата.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9231610" y="3351088"/>
            <a:ext cx="2446776" cy="8686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1200" b="0" i="0" u="none" baseline="0">
                <a:ln/>
                <a:solidFill>
                  <a:srgbClr val="000000"/>
                </a:solidFill>
                <a:effectLst/>
                <a:latin typeface="微软雅黑"/>
                <a:ea typeface="微软雅黑"/>
              </a:rPr>
              <a:t>Разработка новых алгоритмов обучения и увеличение вычислительных мощностей привели к возрождению нейросетей.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8276902" y="5004690"/>
            <a:ext cx="3401484" cy="8686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1200" b="0" i="0" u="none" baseline="0">
                <a:ln/>
                <a:solidFill>
                  <a:srgbClr val="000000"/>
                </a:solidFill>
                <a:effectLst/>
                <a:latin typeface="微软雅黑"/>
                <a:ea typeface="微软雅黑"/>
              </a:rPr>
              <a:t>Нейросети помогают врачам и учат людей с инвалидностью, делая мир доступнее; например, можно печатать текст силой мысли.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416090" y="1743653"/>
            <a:ext cx="3401484" cy="8686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r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1200" b="0" i="0" u="none" baseline="0">
                <a:ln/>
                <a:solidFill>
                  <a:srgbClr val="000000"/>
                </a:solidFill>
                <a:effectLst/>
                <a:latin typeface="微软雅黑"/>
                <a:ea typeface="微软雅黑"/>
              </a:rPr>
              <a:t>Ученые создают математические модели, имитирующие работу мозга; это первые попытки нейросетей, как "искусственный нейрон" — начало эры.</a:t>
            </a:r>
            <a:endParaRPr lang="en-US" sz="1100"/>
          </a:p>
        </p:txBody>
      </p:sp>
      <p:sp>
        <p:nvSpPr>
          <p:cNvPr id="16" name="TextBox 16"/>
          <p:cNvSpPr txBox="1"/>
          <p:nvPr/>
        </p:nvSpPr>
        <p:spPr>
          <a:xfrm>
            <a:off x="416089" y="3486733"/>
            <a:ext cx="2544301" cy="8686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r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1200" b="0" i="0" u="none" baseline="0">
                <a:ln/>
                <a:solidFill>
                  <a:srgbClr val="000000"/>
                </a:solidFill>
                <a:effectLst/>
                <a:latin typeface="微软雅黑"/>
                <a:ea typeface="微软雅黑"/>
              </a:rPr>
              <a:t>Нейросети не могли решать сложные задачи, что привело к разочарованию в области ИИ; тогда это называли "зимой ИИ".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4378298" y="2100443"/>
            <a:ext cx="1517120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algn="ctr">
              <a:defRPr/>
            </a:pPr>
            <a:r>
              <a:rPr lang="zh-CN" altLang="en-US" sz="1600" b="1" i="0" u="none" baseline="0">
                <a:solidFill>
                  <a:schemeClr val="accent1"/>
                </a:solidFill>
                <a:latin typeface="微软雅黑"/>
                <a:ea typeface="微软雅黑"/>
              </a:rPr>
              <a:t>Первые шаги (1940-1950)</a:t>
            </a:r>
            <a:endParaRPr lang="en-US" sz="1100"/>
          </a:p>
        </p:txBody>
      </p:sp>
      <p:sp>
        <p:nvSpPr>
          <p:cNvPr id="18" name="TextBox 18"/>
          <p:cNvSpPr txBox="1"/>
          <p:nvPr/>
        </p:nvSpPr>
        <p:spPr>
          <a:xfrm>
            <a:off x="3423590" y="3754045"/>
            <a:ext cx="1517120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algn="ctr">
              <a:defRPr/>
            </a:pPr>
            <a:r>
              <a:rPr lang="zh-CN" altLang="en-US" sz="1600" b="1" i="0" u="none" baseline="0">
                <a:solidFill>
                  <a:schemeClr val="accent1"/>
                </a:solidFill>
                <a:latin typeface="微软雅黑"/>
                <a:ea typeface="微软雅黑"/>
              </a:rPr>
              <a:t>Период застоя (1970-1980)</a:t>
            </a:r>
            <a:endParaRPr lang="en-US" sz="1100"/>
          </a:p>
        </p:txBody>
      </p:sp>
      <p:sp>
        <p:nvSpPr>
          <p:cNvPr id="19" name="TextBox 19"/>
          <p:cNvSpPr txBox="1"/>
          <p:nvPr/>
        </p:nvSpPr>
        <p:spPr>
          <a:xfrm>
            <a:off x="4378299" y="5251803"/>
            <a:ext cx="1517120" cy="6502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algn="ctr">
              <a:defRPr/>
            </a:pPr>
            <a:r>
              <a:rPr lang="zh-CN" altLang="en-US" sz="1600" b="1" i="0" u="none" baseline="0">
                <a:solidFill>
                  <a:schemeClr val="accent1"/>
                </a:solidFill>
                <a:latin typeface="微软雅黑"/>
                <a:ea typeface="微软雅黑"/>
              </a:rPr>
              <a:t>Современный прорыв (2010-наши дни)</a:t>
            </a:r>
            <a:endParaRPr lang="en-US" sz="1100"/>
          </a:p>
        </p:txBody>
      </p:sp>
      <p:sp>
        <p:nvSpPr>
          <p:cNvPr id="20" name="TextBox 20"/>
          <p:cNvSpPr txBox="1"/>
          <p:nvPr/>
        </p:nvSpPr>
        <p:spPr>
          <a:xfrm>
            <a:off x="416090" y="5069858"/>
            <a:ext cx="3401484" cy="7383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r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1200" b="0" i="0" u="none" baseline="0">
                <a:ln/>
                <a:solidFill>
                  <a:srgbClr val="000000"/>
                </a:solidFill>
                <a:effectLst/>
                <a:latin typeface="微软雅黑"/>
                <a:ea typeface="微软雅黑"/>
              </a:rPr>
              <a:t>Компьютеры стали мощнее, появилось "глубокое обучение"; теперь нейросети умеют распознавать лица и переводить языки.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660402" y="0"/>
            <a:ext cx="10858500" cy="10287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anchor="ctr"/>
          <a:lstStyle/>
          <a:p>
            <a:pPr marL="0" algn="l">
              <a:lnSpc>
                <a:spcPct val="125000"/>
              </a:lnSpc>
            </a:pPr>
            <a:r>
              <a:rPr lang="en-US" sz="3200" b="1" i="0" u="none" baseline="0">
                <a:solidFill>
                  <a:srgbClr val="000000"/>
                </a:solidFill>
                <a:latin typeface="微软雅黑"/>
                <a:ea typeface="微软雅黑"/>
              </a:rPr>
              <a:t>Краткая история развития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checkerboard(down)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linds(vertical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heel(8)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1747685" y="2774436"/>
            <a:ext cx="5582264" cy="651510"/>
          </a:xfrm>
        </p:spPr>
        <p:txBody>
          <a:bodyPr vert="horz" wrap="square" lIns="91440" tIns="45720" rIns="91440" bIns="45720" anchor="ctr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zh-CN" altLang="en-US" sz="3600" b="1" i="0" u="none" baseline="0">
                <a:solidFill>
                  <a:srgbClr val="000000"/>
                </a:solidFill>
                <a:latin typeface="微软雅黑"/>
                <a:ea typeface="微软雅黑"/>
              </a:rPr>
              <a:t>Как работают нейросети?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sz="quarter" idx="10"/>
          </p:nvPr>
        </p:nvSpPr>
        <p:spPr>
          <a:xfrm>
            <a:off x="7536039" y="2315362"/>
            <a:ext cx="1553631" cy="1569660"/>
          </a:xfrm>
        </p:spPr>
        <p:txBody>
          <a:bodyPr vert="horz" lIns="91440" tIns="45720" rIns="91440" bIns="45720" anchor="ctr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</a:pPr>
            <a:r>
              <a:rPr lang="en-GB" sz="9600" b="1" i="0" u="none" baseline="0">
                <a:solidFill>
                  <a:srgbClr val="000000"/>
                </a:solidFill>
                <a:latin typeface="Arial"/>
                <a:ea typeface="Arial"/>
              </a:rPr>
              <a:t>02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0402" y="0"/>
            <a:ext cx="10858500" cy="1028700"/>
          </a:xfrm>
        </p:spPr>
        <p:txBody>
          <a:bodyPr vert="horz" lIns="91440" tIns="45720" rIns="91440" bIns="45720" anchor="b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altLang="en-US" sz="3200" b="1" i="0" u="none" baseline="0">
                <a:solidFill>
                  <a:srgbClr val="000000"/>
                </a:solidFill>
                <a:latin typeface="微软雅黑"/>
                <a:ea typeface="微软雅黑"/>
              </a:rPr>
              <a:t>Обучение нейросетей</a:t>
            </a:r>
          </a:p>
        </p:txBody>
      </p:sp>
      <p:sp>
        <p:nvSpPr>
          <p:cNvPr id="3" name="AutoShape 3"/>
          <p:cNvSpPr/>
          <p:nvPr/>
        </p:nvSpPr>
        <p:spPr>
          <a:xfrm>
            <a:off x="673100" y="1139316"/>
            <a:ext cx="10845800" cy="2298700"/>
          </a:xfrm>
          <a:prstGeom prst="rect">
            <a:avLst/>
          </a:prstGeom>
          <a:blipFill>
            <a:blip r:embed="rId2"/>
            <a:stretch>
              <a:fillRect t="-85276" b="-84337"/>
            </a:stretch>
          </a:blipFill>
          <a:ln cap="flat" cmpd="sng">
            <a:prstDash val="solid"/>
          </a:ln>
        </p:spPr>
        <p:txBody>
          <a:bodyPr rot="0" vert="horz" wrap="square" lIns="91440" tIns="45720" rIns="91440" bIns="45720" anchor="t">
            <a:prstTxWarp prst="textNoShape">
              <a:avLst/>
            </a:prstTxWarp>
            <a:noAutofit/>
          </a:bodyPr>
          <a:lstStyle/>
          <a:p>
            <a:pPr marL="0" algn="ctr"/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660399" y="1139316"/>
            <a:ext cx="4233391" cy="2298700"/>
          </a:xfrm>
          <a:prstGeom prst="rect">
            <a:avLst/>
          </a:prstGeom>
          <a:solidFill>
            <a:srgbClr val="000000">
              <a:alpha val="50000"/>
            </a:srgbClr>
          </a:solidFill>
          <a:ln cap="flat" cmpd="sng">
            <a:prstDash val="solid"/>
          </a:ln>
        </p:spPr>
        <p:txBody>
          <a:bodyPr rot="0" vert="horz" wrap="square" lIns="91440" tIns="45720" rIns="91440" bIns="45720" anchor="ctr" anchorCtr="1">
            <a:prstTxWarp prst="textNoShape">
              <a:avLst/>
            </a:prstTxWarp>
            <a:normAutofit/>
          </a:bodyPr>
          <a:lstStyle/>
          <a:p>
            <a:pPr marL="0" algn="ctr"/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660400" y="3528120"/>
            <a:ext cx="1019214" cy="83699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normAutofit/>
          </a:bodyPr>
          <a:lstStyle/>
          <a:p>
            <a:pPr marL="0" algn="l">
              <a:defRPr/>
            </a:pPr>
            <a:r>
              <a:rPr lang="en-US" sz="4400" b="1" i="0" u="none" baseline="0">
                <a:solidFill>
                  <a:schemeClr val="accent1"/>
                </a:solidFill>
                <a:effectLst>
                  <a:outerShdw blurRad="254000" dist="127000" algn="ctr" rotWithShape="0">
                    <a:schemeClr val="accent1">
                      <a:alpha val="30000"/>
                    </a:schemeClr>
                  </a:outerShdw>
                </a:effectLst>
                <a:latin typeface="Arial"/>
                <a:ea typeface="Arial"/>
              </a:rPr>
              <a:t>01.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 flipH="1">
            <a:off x="660398" y="4623462"/>
            <a:ext cx="2732544" cy="338554"/>
          </a:xfrm>
          <a:prstGeom prst="rect">
            <a:avLst/>
          </a:prstGeom>
        </p:spPr>
        <p:txBody>
          <a:bodyPr vert="horz" wrap="square" lIns="91440" tIns="45720" rIns="91440" bIns="45720" anchor="b">
            <a:spAutoFit/>
          </a:bodyPr>
          <a:lstStyle/>
          <a:p>
            <a:pPr marL="0" algn="l"/>
            <a:r>
              <a:rPr lang="zh-CN" altLang="en-US" sz="1600" b="1" i="0" u="none" baseline="0">
                <a:solidFill>
                  <a:srgbClr val="000000"/>
                </a:solidFill>
                <a:latin typeface="微软雅黑"/>
                <a:ea typeface="微软雅黑"/>
              </a:rPr>
              <a:t>Метод обучения</a:t>
            </a:r>
          </a:p>
        </p:txBody>
      </p:sp>
      <p:sp>
        <p:nvSpPr>
          <p:cNvPr id="7" name="AutoShape 7"/>
          <p:cNvSpPr/>
          <p:nvPr/>
        </p:nvSpPr>
        <p:spPr>
          <a:xfrm flipH="1">
            <a:off x="660397" y="5002960"/>
            <a:ext cx="2732544" cy="124968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20000"/>
              </a:lnSpc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/>
                <a:ea typeface="微软雅黑"/>
              </a:rPr>
              <a:t>Нейросеть обучается на примерах, как прилежный ученик. Ей показывают много похожих примеров, и она запоминает, как решать задачу.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23378" y="3594487"/>
            <a:ext cx="1019214" cy="83699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normAutofit/>
          </a:bodyPr>
          <a:lstStyle/>
          <a:p>
            <a:pPr marL="0" algn="l">
              <a:defRPr/>
            </a:pPr>
            <a:r>
              <a:rPr lang="en-US" sz="4400" b="1" i="0" u="none" baseline="0">
                <a:solidFill>
                  <a:schemeClr val="accent2"/>
                </a:solidFill>
                <a:effectLst>
                  <a:outerShdw blurRad="254000" dist="127000" algn="ctr" rotWithShape="0">
                    <a:schemeClr val="accent2">
                      <a:alpha val="30000"/>
                    </a:schemeClr>
                  </a:outerShdw>
                </a:effectLst>
                <a:latin typeface="Arial"/>
                <a:ea typeface="Arial"/>
              </a:rPr>
              <a:t>02.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 flipH="1">
            <a:off x="4723376" y="4689829"/>
            <a:ext cx="2732544" cy="338554"/>
          </a:xfrm>
          <a:prstGeom prst="rect">
            <a:avLst/>
          </a:prstGeom>
        </p:spPr>
        <p:txBody>
          <a:bodyPr vert="horz" wrap="square" lIns="91440" tIns="45720" rIns="91440" bIns="45720" anchor="b">
            <a:spAutoFit/>
          </a:bodyPr>
          <a:lstStyle/>
          <a:p>
            <a:pPr marL="0" algn="l"/>
            <a:r>
              <a:rPr lang="zh-CN" altLang="en-US" sz="1600" b="1" i="0" u="none" baseline="0">
                <a:solidFill>
                  <a:srgbClr val="000000"/>
                </a:solidFill>
                <a:latin typeface="微软雅黑"/>
                <a:ea typeface="微软雅黑"/>
              </a:rPr>
              <a:t>Поиск закономерностей</a:t>
            </a:r>
          </a:p>
        </p:txBody>
      </p:sp>
      <p:sp>
        <p:nvSpPr>
          <p:cNvPr id="10" name="AutoShape 10"/>
          <p:cNvSpPr/>
          <p:nvPr/>
        </p:nvSpPr>
        <p:spPr>
          <a:xfrm flipH="1">
            <a:off x="4723375" y="5069327"/>
            <a:ext cx="2732544" cy="124968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20000"/>
              </a:lnSpc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/>
                <a:ea typeface="微软雅黑"/>
              </a:rPr>
              <a:t>Нейросеть ищет закономерности в данных; она находит связи между разными вещами, которые человек может не заметить.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86357" y="3528120"/>
            <a:ext cx="1019214" cy="83699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normAutofit/>
          </a:bodyPr>
          <a:lstStyle/>
          <a:p>
            <a:pPr marL="0" algn="l">
              <a:defRPr/>
            </a:pPr>
            <a:r>
              <a:rPr lang="en-US" sz="4400" b="1" i="0" u="none" baseline="0">
                <a:solidFill>
                  <a:schemeClr val="accent3"/>
                </a:solidFill>
                <a:effectLst>
                  <a:outerShdw blurRad="254000" dist="127000" algn="ctr" rotWithShape="0">
                    <a:schemeClr val="accent3">
                      <a:alpha val="30000"/>
                    </a:schemeClr>
                  </a:outerShdw>
                </a:effectLst>
                <a:latin typeface="Arial"/>
                <a:ea typeface="Arial"/>
              </a:rPr>
              <a:t>03.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 flipH="1">
            <a:off x="8786355" y="4623462"/>
            <a:ext cx="2732544" cy="338554"/>
          </a:xfrm>
          <a:prstGeom prst="rect">
            <a:avLst/>
          </a:prstGeom>
        </p:spPr>
        <p:txBody>
          <a:bodyPr vert="horz" wrap="square" lIns="91440" tIns="45720" rIns="91440" bIns="45720" anchor="b">
            <a:spAutoFit/>
          </a:bodyPr>
          <a:lstStyle/>
          <a:p>
            <a:pPr marL="0" algn="l"/>
            <a:r>
              <a:rPr lang="zh-CN" altLang="en-US" sz="1600" b="1" i="0" u="none" baseline="0">
                <a:solidFill>
                  <a:srgbClr val="000000"/>
                </a:solidFill>
                <a:latin typeface="微软雅黑"/>
                <a:ea typeface="微软雅黑"/>
              </a:rPr>
              <a:t>Решение задач</a:t>
            </a:r>
          </a:p>
        </p:txBody>
      </p:sp>
      <p:sp>
        <p:nvSpPr>
          <p:cNvPr id="13" name="AutoShape 13"/>
          <p:cNvSpPr/>
          <p:nvPr/>
        </p:nvSpPr>
        <p:spPr>
          <a:xfrm flipH="1">
            <a:off x="8786354" y="5002960"/>
            <a:ext cx="2732544" cy="96012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algn="l">
              <a:lnSpc>
                <a:spcPct val="120000"/>
              </a:lnSpc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/>
                <a:ea typeface="微软雅黑"/>
              </a:rPr>
              <a:t>Она решает похожие задачи самостоятельно; нейроть, как опытный ученик, сама справляется с похожими заданиями.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660402" y="0"/>
            <a:ext cx="10858500" cy="1028700"/>
          </a:xfrm>
        </p:spPr>
        <p:txBody>
          <a:bodyPr vert="horz" lIns="91440" tIns="45720" rIns="91440" bIns="45720" anchor="b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altLang="en-US" sz="3200" b="1" i="0" u="none" baseline="0">
                <a:solidFill>
                  <a:srgbClr val="000000"/>
                </a:solidFill>
                <a:latin typeface="微软雅黑"/>
                <a:ea typeface="微软雅黑"/>
              </a:rPr>
              <a:t>Основные ошибки</a:t>
            </a:r>
          </a:p>
        </p:txBody>
      </p:sp>
      <p:sp>
        <p:nvSpPr>
          <p:cNvPr id="3" name="Freeform 3"/>
          <p:cNvSpPr/>
          <p:nvPr/>
        </p:nvSpPr>
        <p:spPr>
          <a:xfrm>
            <a:off x="9332260" y="3791164"/>
            <a:ext cx="2859739" cy="3066836"/>
          </a:xfrm>
          <a:custGeom>
            <a:avLst/>
            <a:gdLst/>
            <a:ahLst/>
            <a:cxnLst/>
            <a:rect l="l" t="t" r="r" b="b"/>
            <a:pathLst>
              <a:path w="3862696" h="4142426">
                <a:moveTo>
                  <a:pt x="2463597" y="852"/>
                </a:moveTo>
                <a:cubicBezTo>
                  <a:pt x="2953209" y="-11864"/>
                  <a:pt x="3438129" y="118070"/>
                  <a:pt x="3855788" y="373889"/>
                </a:cubicBezTo>
                <a:lnTo>
                  <a:pt x="3862696" y="378597"/>
                </a:lnTo>
                <a:lnTo>
                  <a:pt x="3862696" y="4142426"/>
                </a:lnTo>
                <a:lnTo>
                  <a:pt x="582470" y="4142426"/>
                </a:lnTo>
                <a:lnTo>
                  <a:pt x="480247" y="4014728"/>
                </a:lnTo>
                <a:cubicBezTo>
                  <a:pt x="430218" y="3945359"/>
                  <a:pt x="383217" y="3872803"/>
                  <a:pt x="339532" y="3797139"/>
                </a:cubicBezTo>
                <a:cubicBezTo>
                  <a:pt x="-359424" y="2586512"/>
                  <a:pt x="55368" y="1038488"/>
                  <a:pt x="1265995" y="339532"/>
                </a:cubicBezTo>
                <a:cubicBezTo>
                  <a:pt x="1644316" y="121108"/>
                  <a:pt x="2055586" y="11449"/>
                  <a:pt x="2463597" y="852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cap="flat">
            <a:prstDash val="solid"/>
          </a:ln>
        </p:spPr>
        <p:txBody>
          <a:bodyPr rot="0" vert="horz" wrap="square" lIns="91440" tIns="45720" rIns="91440" bIns="45720" anchor="ctr">
            <a:prstTxWarp prst="textNoShape">
              <a:avLst/>
            </a:prstTxWarp>
            <a:noAutofit/>
          </a:bodyPr>
          <a:lstStyle/>
          <a:p>
            <a:pPr marL="0" algn="l"/>
            <a:endParaRPr/>
          </a:p>
        </p:txBody>
      </p:sp>
      <p:sp>
        <p:nvSpPr>
          <p:cNvPr id="4" name="Freeform 4"/>
          <p:cNvSpPr/>
          <p:nvPr/>
        </p:nvSpPr>
        <p:spPr>
          <a:xfrm>
            <a:off x="8086072" y="5956300"/>
            <a:ext cx="3138606" cy="901701"/>
          </a:xfrm>
          <a:custGeom>
            <a:avLst/>
            <a:gdLst/>
            <a:ahLst/>
            <a:cxnLst/>
            <a:rect l="l" t="t" r="r" b="b"/>
            <a:pathLst>
              <a:path w="3570005" h="1025639">
                <a:moveTo>
                  <a:pt x="1677294" y="2674"/>
                </a:moveTo>
                <a:cubicBezTo>
                  <a:pt x="1747070" y="-867"/>
                  <a:pt x="1817689" y="-918"/>
                  <a:pt x="1888969" y="2685"/>
                </a:cubicBezTo>
                <a:cubicBezTo>
                  <a:pt x="2245368" y="20699"/>
                  <a:pt x="2576117" y="127935"/>
                  <a:pt x="2860682" y="301674"/>
                </a:cubicBezTo>
                <a:cubicBezTo>
                  <a:pt x="3116790" y="458038"/>
                  <a:pt x="3335490" y="668271"/>
                  <a:pt x="3501815" y="915810"/>
                </a:cubicBezTo>
                <a:lnTo>
                  <a:pt x="3570005" y="1025639"/>
                </a:lnTo>
                <a:lnTo>
                  <a:pt x="0" y="1025639"/>
                </a:lnTo>
                <a:lnTo>
                  <a:pt x="18563" y="991614"/>
                </a:lnTo>
                <a:cubicBezTo>
                  <a:pt x="366041" y="422483"/>
                  <a:pt x="979532" y="38085"/>
                  <a:pt x="1677294" y="267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cap="flat">
            <a:prstDash val="solid"/>
          </a:ln>
        </p:spPr>
        <p:txBody>
          <a:bodyPr rot="0" vert="horz" wrap="square" lIns="91440" tIns="45720" rIns="91440" bIns="45720" anchor="ctr">
            <a:prstTxWarp prst="textNoShape">
              <a:avLst/>
            </a:prstTxWarp>
            <a:noAutofit/>
          </a:bodyPr>
          <a:lstStyle/>
          <a:p>
            <a:pPr marL="0" algn="l"/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1132574" y="3826831"/>
            <a:ext cx="538679" cy="538676"/>
            <a:chOff x="6200669" y="2235779"/>
            <a:chExt cx="410200" cy="410198"/>
          </a:xfrm>
        </p:grpSpPr>
        <p:sp>
          <p:nvSpPr>
            <p:cNvPr id="6" name="AutoShape 6"/>
            <p:cNvSpPr/>
            <p:nvPr/>
          </p:nvSpPr>
          <p:spPr>
            <a:xfrm>
              <a:off x="6200669" y="2235779"/>
              <a:ext cx="410200" cy="410198"/>
            </a:xfrm>
            <a:prstGeom prst="ellipse">
              <a:avLst/>
            </a:prstGeom>
            <a:solidFill>
              <a:schemeClr val="accent2"/>
            </a:solidFill>
            <a:ln cap="flat">
              <a:prstDash val="solid"/>
            </a:ln>
          </p:spPr>
          <p:txBody>
            <a:bodyPr rot="0" vert="horz" wrap="square" lIns="91440" tIns="45720" rIns="91440" bIns="45720" anchor="ctr">
              <a:prstTxWarp prst="textNoShape">
                <a:avLst/>
              </a:prstTxWarp>
              <a:noAutofit/>
            </a:bodyPr>
            <a:lstStyle/>
            <a:p>
              <a:pPr marL="0" algn="l"/>
              <a:endParaRPr/>
            </a:p>
          </p:txBody>
        </p:sp>
        <p:sp>
          <p:nvSpPr>
            <p:cNvPr id="7" name="Freeform 7"/>
            <p:cNvSpPr/>
            <p:nvPr/>
          </p:nvSpPr>
          <p:spPr>
            <a:xfrm>
              <a:off x="6316768" y="2376357"/>
              <a:ext cx="178001" cy="141741"/>
            </a:xfrm>
            <a:custGeom>
              <a:avLst/>
              <a:gdLst/>
              <a:ahLst/>
              <a:cxnLst/>
              <a:rect l="l" t="t" r="r" b="b"/>
              <a:pathLst>
                <a:path w="514350" h="409575">
                  <a:moveTo>
                    <a:pt x="486767" y="621"/>
                  </a:moveTo>
                  <a:cubicBezTo>
                    <a:pt x="502579" y="621"/>
                    <a:pt x="515342" y="13385"/>
                    <a:pt x="515342" y="29196"/>
                  </a:cubicBezTo>
                  <a:lnTo>
                    <a:pt x="515342" y="324471"/>
                  </a:lnTo>
                  <a:cubicBezTo>
                    <a:pt x="515342" y="340282"/>
                    <a:pt x="502579" y="353046"/>
                    <a:pt x="486767" y="353046"/>
                  </a:cubicBezTo>
                  <a:lnTo>
                    <a:pt x="192159" y="353046"/>
                  </a:lnTo>
                  <a:lnTo>
                    <a:pt x="115387" y="410196"/>
                  </a:lnTo>
                  <a:lnTo>
                    <a:pt x="115387" y="353046"/>
                  </a:lnTo>
                  <a:lnTo>
                    <a:pt x="29567" y="353046"/>
                  </a:lnTo>
                  <a:cubicBezTo>
                    <a:pt x="13755" y="353046"/>
                    <a:pt x="992" y="340282"/>
                    <a:pt x="992" y="324471"/>
                  </a:cubicBezTo>
                  <a:lnTo>
                    <a:pt x="992" y="29196"/>
                  </a:lnTo>
                  <a:cubicBezTo>
                    <a:pt x="992" y="13385"/>
                    <a:pt x="13755" y="621"/>
                    <a:pt x="29567" y="621"/>
                  </a:cubicBezTo>
                  <a:lnTo>
                    <a:pt x="486767" y="621"/>
                  </a:lnTo>
                  <a:close/>
                  <a:moveTo>
                    <a:pt x="124817" y="143496"/>
                  </a:moveTo>
                  <a:cubicBezTo>
                    <a:pt x="106434" y="143496"/>
                    <a:pt x="91480" y="158450"/>
                    <a:pt x="91480" y="176834"/>
                  </a:cubicBezTo>
                  <a:cubicBezTo>
                    <a:pt x="91480" y="195217"/>
                    <a:pt x="106434" y="210171"/>
                    <a:pt x="124817" y="210171"/>
                  </a:cubicBezTo>
                  <a:cubicBezTo>
                    <a:pt x="143200" y="210171"/>
                    <a:pt x="158155" y="195217"/>
                    <a:pt x="158155" y="176834"/>
                  </a:cubicBezTo>
                  <a:cubicBezTo>
                    <a:pt x="158155" y="158450"/>
                    <a:pt x="143200" y="143496"/>
                    <a:pt x="124817" y="143496"/>
                  </a:cubicBezTo>
                  <a:close/>
                  <a:moveTo>
                    <a:pt x="258167" y="143496"/>
                  </a:moveTo>
                  <a:cubicBezTo>
                    <a:pt x="239784" y="143496"/>
                    <a:pt x="224830" y="158450"/>
                    <a:pt x="224830" y="176834"/>
                  </a:cubicBezTo>
                  <a:cubicBezTo>
                    <a:pt x="224830" y="195217"/>
                    <a:pt x="239784" y="210171"/>
                    <a:pt x="258167" y="210171"/>
                  </a:cubicBezTo>
                  <a:cubicBezTo>
                    <a:pt x="276550" y="210171"/>
                    <a:pt x="291505" y="195217"/>
                    <a:pt x="291505" y="176834"/>
                  </a:cubicBezTo>
                  <a:cubicBezTo>
                    <a:pt x="291505" y="158450"/>
                    <a:pt x="276550" y="143496"/>
                    <a:pt x="258167" y="143496"/>
                  </a:cubicBezTo>
                  <a:close/>
                  <a:moveTo>
                    <a:pt x="391517" y="143496"/>
                  </a:moveTo>
                  <a:cubicBezTo>
                    <a:pt x="373134" y="143496"/>
                    <a:pt x="358180" y="158450"/>
                    <a:pt x="358180" y="176834"/>
                  </a:cubicBezTo>
                  <a:cubicBezTo>
                    <a:pt x="358180" y="195217"/>
                    <a:pt x="373134" y="210171"/>
                    <a:pt x="391517" y="210171"/>
                  </a:cubicBezTo>
                  <a:cubicBezTo>
                    <a:pt x="409900" y="210171"/>
                    <a:pt x="424855" y="195217"/>
                    <a:pt x="424855" y="176834"/>
                  </a:cubicBezTo>
                  <a:cubicBezTo>
                    <a:pt x="424855" y="158450"/>
                    <a:pt x="409900" y="143496"/>
                    <a:pt x="391517" y="143496"/>
                  </a:cubicBezTo>
                  <a:close/>
                </a:path>
              </a:pathLst>
            </a:custGeom>
            <a:solidFill>
              <a:srgbClr val="FFFFFF"/>
            </a:solidFill>
            <a:ln cap="rnd" cmpd="sng">
              <a:prstDash val="solid"/>
            </a:ln>
          </p:spPr>
          <p:txBody>
            <a:bodyPr rot="0" vert="horz" wrap="square" lIns="91440" tIns="45720" rIns="91440" bIns="45720" anchor="ctr">
              <a:prstTxWarp prst="textNoShape">
                <a:avLst/>
              </a:prstTxWarp>
              <a:normAutofit fontScale="40000" lnSpcReduction="20000"/>
            </a:bodyPr>
            <a:lstStyle/>
            <a:p>
              <a:pPr marL="0" algn="ctr"/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739276" y="4295106"/>
            <a:ext cx="3150769" cy="8153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0" i="0" u="none" baseline="0">
                <a:ln/>
                <a:solidFill>
                  <a:srgbClr val="000000"/>
                </a:solidFill>
                <a:latin typeface="微软雅黑"/>
                <a:ea typeface="微软雅黑"/>
              </a:rPr>
              <a:t>Иногда нейросеть ошибается, принимая, например, таксу за кошку; в этот момент ее нужно "поправить".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1739276" y="3811384"/>
            <a:ext cx="3150769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indent="0" algn="l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0" u="none" baseline="0">
                <a:solidFill>
                  <a:srgbClr val="000000"/>
                </a:solidFill>
                <a:latin typeface="+mn-ea"/>
                <a:ea typeface="+mn-ea"/>
              </a:rPr>
              <a:t>Типичные ошибки</a:t>
            </a:r>
            <a:endParaRPr lang="en-US" sz="1100"/>
          </a:p>
        </p:txBody>
      </p:sp>
      <p:grpSp>
        <p:nvGrpSpPr>
          <p:cNvPr id="10" name="Group 10"/>
          <p:cNvGrpSpPr/>
          <p:nvPr/>
        </p:nvGrpSpPr>
        <p:grpSpPr>
          <a:xfrm>
            <a:off x="1132574" y="1665402"/>
            <a:ext cx="538679" cy="538676"/>
            <a:chOff x="5255471" y="2235779"/>
            <a:chExt cx="410200" cy="410198"/>
          </a:xfrm>
        </p:grpSpPr>
        <p:sp>
          <p:nvSpPr>
            <p:cNvPr id="11" name="AutoShape 11"/>
            <p:cNvSpPr/>
            <p:nvPr/>
          </p:nvSpPr>
          <p:spPr>
            <a:xfrm>
              <a:off x="5255471" y="2235779"/>
              <a:ext cx="410200" cy="410198"/>
            </a:xfrm>
            <a:prstGeom prst="ellipse">
              <a:avLst/>
            </a:prstGeom>
            <a:solidFill>
              <a:schemeClr val="accent1"/>
            </a:solidFill>
            <a:ln cap="flat">
              <a:prstDash val="solid"/>
            </a:ln>
          </p:spPr>
          <p:txBody>
            <a:bodyPr rot="0" vert="horz" wrap="square" lIns="91440" tIns="45720" rIns="91440" bIns="45720" anchor="ctr">
              <a:prstTxWarp prst="textNoShape">
                <a:avLst/>
              </a:prstTxWarp>
              <a:noAutofit/>
            </a:bodyPr>
            <a:lstStyle/>
            <a:p>
              <a:pPr marL="0" algn="l"/>
              <a:endParaRPr/>
            </a:p>
          </p:txBody>
        </p:sp>
        <p:sp>
          <p:nvSpPr>
            <p:cNvPr id="12" name="Freeform 12"/>
            <p:cNvSpPr/>
            <p:nvPr/>
          </p:nvSpPr>
          <p:spPr>
            <a:xfrm>
              <a:off x="5371574" y="2369958"/>
              <a:ext cx="178001" cy="148188"/>
            </a:xfrm>
            <a:custGeom>
              <a:avLst/>
              <a:gdLst/>
              <a:ahLst/>
              <a:cxnLst/>
              <a:rect l="l" t="t" r="r" b="b"/>
              <a:pathLst>
                <a:path w="526297" h="438150">
                  <a:moveTo>
                    <a:pt x="483573" y="133971"/>
                  </a:moveTo>
                  <a:cubicBezTo>
                    <a:pt x="507957" y="133971"/>
                    <a:pt x="527674" y="153688"/>
                    <a:pt x="527674" y="178072"/>
                  </a:cubicBezTo>
                  <a:cubicBezTo>
                    <a:pt x="527674" y="179215"/>
                    <a:pt x="527674" y="180358"/>
                    <a:pt x="527579" y="181501"/>
                  </a:cubicBezTo>
                  <a:lnTo>
                    <a:pt x="514244" y="355237"/>
                  </a:lnTo>
                  <a:cubicBezTo>
                    <a:pt x="513101" y="370096"/>
                    <a:pt x="500718" y="381621"/>
                    <a:pt x="485764" y="381621"/>
                  </a:cubicBezTo>
                  <a:lnTo>
                    <a:pt x="454998" y="381621"/>
                  </a:lnTo>
                  <a:lnTo>
                    <a:pt x="454998" y="438771"/>
                  </a:lnTo>
                  <a:lnTo>
                    <a:pt x="435948" y="438771"/>
                  </a:lnTo>
                  <a:lnTo>
                    <a:pt x="435948" y="381621"/>
                  </a:lnTo>
                  <a:lnTo>
                    <a:pt x="93048" y="381621"/>
                  </a:lnTo>
                  <a:lnTo>
                    <a:pt x="93048" y="438771"/>
                  </a:lnTo>
                  <a:lnTo>
                    <a:pt x="73998" y="438771"/>
                  </a:lnTo>
                  <a:lnTo>
                    <a:pt x="73998" y="381621"/>
                  </a:lnTo>
                  <a:lnTo>
                    <a:pt x="43328" y="381621"/>
                  </a:lnTo>
                  <a:cubicBezTo>
                    <a:pt x="28373" y="381621"/>
                    <a:pt x="15991" y="370096"/>
                    <a:pt x="14848" y="355237"/>
                  </a:cubicBezTo>
                  <a:lnTo>
                    <a:pt x="1513" y="181501"/>
                  </a:lnTo>
                  <a:cubicBezTo>
                    <a:pt x="-392" y="157212"/>
                    <a:pt x="17801" y="135971"/>
                    <a:pt x="42089" y="134162"/>
                  </a:cubicBezTo>
                  <a:cubicBezTo>
                    <a:pt x="43232" y="134066"/>
                    <a:pt x="44375" y="134066"/>
                    <a:pt x="45518" y="134066"/>
                  </a:cubicBezTo>
                  <a:cubicBezTo>
                    <a:pt x="73141" y="134066"/>
                    <a:pt x="96858" y="153688"/>
                    <a:pt x="101906" y="180834"/>
                  </a:cubicBezTo>
                  <a:lnTo>
                    <a:pt x="121623" y="286371"/>
                  </a:lnTo>
                  <a:lnTo>
                    <a:pt x="407373" y="286371"/>
                  </a:lnTo>
                  <a:lnTo>
                    <a:pt x="427185" y="180739"/>
                  </a:lnTo>
                  <a:cubicBezTo>
                    <a:pt x="432233" y="153592"/>
                    <a:pt x="455951" y="133971"/>
                    <a:pt x="483573" y="133971"/>
                  </a:cubicBezTo>
                  <a:close/>
                  <a:moveTo>
                    <a:pt x="416898" y="621"/>
                  </a:moveTo>
                  <a:cubicBezTo>
                    <a:pt x="453760" y="621"/>
                    <a:pt x="483573" y="30434"/>
                    <a:pt x="483573" y="67296"/>
                  </a:cubicBezTo>
                  <a:lnTo>
                    <a:pt x="483573" y="115397"/>
                  </a:lnTo>
                  <a:cubicBezTo>
                    <a:pt x="481192" y="115112"/>
                    <a:pt x="478811" y="114921"/>
                    <a:pt x="476429" y="114921"/>
                  </a:cubicBezTo>
                  <a:cubicBezTo>
                    <a:pt x="445473" y="114921"/>
                    <a:pt x="418803" y="136448"/>
                    <a:pt x="412040" y="166451"/>
                  </a:cubicBezTo>
                  <a:lnTo>
                    <a:pt x="411564" y="168737"/>
                  </a:lnTo>
                  <a:lnTo>
                    <a:pt x="393086" y="267321"/>
                  </a:lnTo>
                  <a:lnTo>
                    <a:pt x="135911" y="267321"/>
                  </a:lnTo>
                  <a:lnTo>
                    <a:pt x="117432" y="168737"/>
                  </a:lnTo>
                  <a:cubicBezTo>
                    <a:pt x="111622" y="137495"/>
                    <a:pt x="84285" y="114921"/>
                    <a:pt x="52567" y="114921"/>
                  </a:cubicBezTo>
                  <a:lnTo>
                    <a:pt x="54948" y="67296"/>
                  </a:lnTo>
                  <a:cubicBezTo>
                    <a:pt x="54948" y="30434"/>
                    <a:pt x="84761" y="621"/>
                    <a:pt x="121623" y="621"/>
                  </a:cubicBezTo>
                  <a:lnTo>
                    <a:pt x="416898" y="621"/>
                  </a:lnTo>
                  <a:close/>
                </a:path>
              </a:pathLst>
            </a:custGeom>
            <a:solidFill>
              <a:srgbClr val="FFFFFF"/>
            </a:solidFill>
            <a:ln cap="rnd" cmpd="sng">
              <a:prstDash val="solid"/>
            </a:ln>
          </p:spPr>
          <p:txBody>
            <a:bodyPr rot="0" vert="horz" wrap="square" lIns="91440" tIns="45720" rIns="91440" bIns="45720" anchor="ctr">
              <a:prstTxWarp prst="textNoShape">
                <a:avLst/>
              </a:prstTxWarp>
              <a:normAutofit fontScale="40000" lnSpcReduction="20000"/>
            </a:bodyPr>
            <a:lstStyle/>
            <a:p>
              <a:pPr marL="0" algn="ctr"/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790076" y="2125274"/>
            <a:ext cx="3150769" cy="11772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0" i="0" u="none" baseline="0">
                <a:ln/>
                <a:solidFill>
                  <a:srgbClr val="000000"/>
                </a:solidFill>
                <a:latin typeface="微软雅黑"/>
                <a:ea typeface="微软雅黑"/>
              </a:rPr>
              <a:t>Нужно показывать нейросети больше разных примеров, чтобы она лучше понимала, что к чему; тогда обучение будет эффективнее.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1790076" y="1641552"/>
            <a:ext cx="3150769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indent="0" algn="l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0" u="none" baseline="0">
                <a:solidFill>
                  <a:srgbClr val="000000"/>
                </a:solidFill>
                <a:latin typeface="+mn-ea"/>
                <a:ea typeface="+mn-ea"/>
              </a:rPr>
              <a:t>Как избежать ошибок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5979026" y="1589459"/>
            <a:ext cx="5174792" cy="3284273"/>
          </a:xfrm>
          <a:prstGeom prst="roundRect">
            <a:avLst>
              <a:gd name="adj" fmla="val 5000"/>
            </a:avLst>
          </a:prstGeom>
          <a:blipFill>
            <a:blip r:embed="rId2"/>
            <a:srcRect/>
            <a:stretch>
              <a:fillRect l="-1376" r="-1370"/>
            </a:stretch>
          </a:blipFill>
          <a:ln cap="flat">
            <a:prstDash val="solid"/>
          </a:ln>
        </p:spPr>
        <p:txBody>
          <a:bodyPr rot="0" vert="horz" wrap="square" lIns="91440" tIns="45720" rIns="91440" bIns="45720" anchor="ctr">
            <a:prstTxWarp prst="textNoShape">
              <a:avLst/>
            </a:prstTxWarp>
            <a:noAutofit/>
          </a:bodyPr>
          <a:lstStyle/>
          <a:p>
            <a:pPr marL="0" algn="ctr"/>
            <a:endParaRPr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/>
          </p:cNvSpPr>
          <p:nvPr>
            <p:ph type="title"/>
          </p:nvPr>
        </p:nvSpPr>
        <p:spPr>
          <a:xfrm>
            <a:off x="1747685" y="2774436"/>
            <a:ext cx="5582264" cy="651510"/>
          </a:xfrm>
        </p:spPr>
        <p:txBody>
          <a:bodyPr vert="horz" wrap="square" lIns="91440" tIns="45720" rIns="91440" bIns="45720" anchor="ctr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zh-CN" altLang="en-US" sz="3600" b="1" i="0" u="none" baseline="0">
                <a:solidFill>
                  <a:srgbClr val="000000"/>
                </a:solidFill>
                <a:latin typeface="微软雅黑"/>
                <a:ea typeface="微软雅黑"/>
              </a:rPr>
              <a:t>Применение нейросетей в жизни</a:t>
            </a:r>
          </a:p>
        </p:txBody>
      </p:sp>
      <p:sp>
        <p:nvSpPr>
          <p:cNvPr id="3" name="AutoShape 3"/>
          <p:cNvSpPr>
            <a:spLocks noGrp="1"/>
          </p:cNvSpPr>
          <p:nvPr>
            <p:ph type="body" sz="quarter" idx="10"/>
          </p:nvPr>
        </p:nvSpPr>
        <p:spPr>
          <a:xfrm>
            <a:off x="7536039" y="2315362"/>
            <a:ext cx="1553631" cy="1569660"/>
          </a:xfrm>
        </p:spPr>
        <p:txBody>
          <a:bodyPr vert="horz" lIns="91440" tIns="45720" rIns="91440" bIns="45720" anchor="ctr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</a:pPr>
            <a:r>
              <a:rPr lang="en-GB" sz="9600" b="1" i="0" u="none" baseline="0">
                <a:solidFill>
                  <a:srgbClr val="000000"/>
                </a:solidFill>
                <a:latin typeface="Arial"/>
                <a:ea typeface="Arial"/>
              </a:rPr>
              <a:t>03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heel(3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AA84E6"/>
      </a:accent1>
      <a:accent2>
        <a:srgbClr val="4270D0"/>
      </a:accent2>
      <a:accent3>
        <a:srgbClr val="DF5753"/>
      </a:accent3>
      <a:accent4>
        <a:srgbClr val="AA84E6"/>
      </a:accent4>
      <a:accent5>
        <a:srgbClr val="4270D0"/>
      </a:accent5>
      <a:accent6>
        <a:srgbClr val="DF5753"/>
      </a:accent6>
      <a:hlink>
        <a:srgbClr val="DF5753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3183</Words>
  <Application>Microsoft Office PowerPoint</Application>
  <PresentationFormat>Широкоэкранный</PresentationFormat>
  <Paragraphs>100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微软雅黑</vt:lpstr>
      <vt:lpstr>Arial</vt:lpstr>
      <vt:lpstr>Calibri</vt:lpstr>
      <vt:lpstr>思源黑体 CN Bold</vt:lpstr>
      <vt:lpstr>思源黑体 CN Regular</vt:lpstr>
      <vt:lpstr>Office Theme</vt:lpstr>
      <vt:lpstr>Нейросети: Революция в обучении и повседневной жизни</vt:lpstr>
      <vt:lpstr>Презентация PowerPoint</vt:lpstr>
      <vt:lpstr>Что такое нейросети?</vt:lpstr>
      <vt:lpstr>Презентация PowerPoint</vt:lpstr>
      <vt:lpstr>Презентация PowerPoint</vt:lpstr>
      <vt:lpstr>Как работают нейросети?</vt:lpstr>
      <vt:lpstr>Обучение нейросетей</vt:lpstr>
      <vt:lpstr>Основные ошибки</vt:lpstr>
      <vt:lpstr>Применение нейросетей в жизни</vt:lpstr>
      <vt:lpstr>Презентация PowerPoint</vt:lpstr>
      <vt:lpstr>Помощь людям</vt:lpstr>
      <vt:lpstr>Важность нейросетей для общества</vt:lpstr>
      <vt:lpstr>Преимущества для людей с инвалидностью</vt:lpstr>
      <vt:lpstr>Программа обучения</vt:lpstr>
      <vt:lpstr>Заключение</vt:lpstr>
      <vt:lpstr>Нейросети – ключ к будущему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Пользователь Windows</cp:lastModifiedBy>
  <cp:revision>3</cp:revision>
  <dcterms:created xsi:type="dcterms:W3CDTF">2025-03-25T11:33:02Z</dcterms:created>
  <dcterms:modified xsi:type="dcterms:W3CDTF">2025-03-25T11:44:59Z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pyright">
    <vt:lpwstr>https://docmee.cn</vt:lpwstr>
  </property>
  <property fmtid="{D5CDD505-2E9C-101B-9397-08002B2CF9AE}" pid="3" name="developer">
    <vt:lpwstr>https://github.com/veasion</vt:lpwstr>
  </property>
</Properties>
</file>