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0A"/>
    <a:srgbClr val="6C1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9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ACF08-50A1-5A2C-AE59-119C80853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07CB65-2074-3E36-A8DE-5F94C53CD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3F1BE-7321-4F71-A484-3546D9C3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02D9A-1B23-1934-A667-7A93025C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0F2BFD-2027-B7A4-3784-80F15E5A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3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1684B-C200-141E-9410-4A4444E6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5CB487-7AE5-371F-2C2F-D542B7166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B01FC-A3F9-BA70-E676-8372F3E0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043FF-664E-F2C4-73C8-2A3CA9E7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C27F01-E5EE-A349-B205-90757649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9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4E0556-5866-DAB3-415E-F8DEDC430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3D923-8722-9C02-40D4-9F201F870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CD53F-C1DA-9FCF-3785-0333B7EC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46263-9746-5AB1-8DE3-5E8E8EB8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5FA71-521B-05BC-6E7E-E97BA135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C363A-5936-99FB-3A31-D0AEAED3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B1181-FB8A-E0EF-41F9-CE987C11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3A581-B488-0B16-E65F-1D10DFCC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2D89D-DA39-DE4D-FCD7-79647672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A9551-00F9-0343-0971-1AE3028D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6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72867-BFDD-D47B-8DA9-14D179F2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3329E7-A84A-6674-659F-F1B390C1E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4A7367-8BD3-9B5A-4185-2E7A6BF0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1318B-0F09-C8F7-7AA7-9636D798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42AB2-C14A-8D43-B119-A5CB2961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9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03A79-1E00-E020-B9BF-6A0165D9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54261-8939-8BC8-C218-D41B4BE62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CE0C73-C3BC-AAD1-6C4F-E6803728F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1FB42-8678-13D5-1664-3D1D879A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BC2C24-CB0A-047C-6832-AD171D3F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4E2F6-E072-B285-CAFB-998893EE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FCF54-C177-26E8-31DC-E115A7EC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AB2C89-AB2A-FCF1-8690-A688EFF54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1A7E53-DD8C-BE21-99BC-377E0F001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A30FA9-006F-148B-0F08-A91B74A94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3DA897-4AA3-D1B1-D16C-27F6011DA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83A8AE-5C68-3092-971F-70944497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EF8546-C904-F04B-53E0-E1AB4678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6CE84A-8D93-E47A-1247-CC22C396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C91E0-9012-33AB-98A9-E2230C4C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D5FDF1-C8C1-287E-EA35-F101DCE3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5DAE30-EBFC-92F4-BBCA-A0B88C38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30A61-F9F8-80D2-C35F-64CE3141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1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3BF902-BED5-B3ED-63D6-958B827D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98EFB1-9678-8CCF-CAD9-782C35F6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E8E794-BF2C-98A6-53E7-D2E29E62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044CD-36AB-9594-FF6B-D9FEDF6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8FC5E-7238-B12D-563E-207F3D2C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539B24-34F5-7B6A-413A-F57D201B1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2628D6-42F3-0BF4-028B-3F4443B1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352701-8410-2492-126B-341C850B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650855-48BB-365A-13FC-E4572BF8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0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8A075-E2A8-B672-25F1-B3955BE3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D0D995-E183-ED7D-81A5-4DDEBC5E9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813163-5102-56D8-488B-B9C75F18D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805242-E022-3589-A095-4002E69C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1AA702-D187-B40D-8C14-BEF17452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55A31C-1EC4-4BC0-19D9-60162B06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3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22BF9-5243-F654-F867-1989A0D5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F7FD05-2D64-13FF-7AAB-4AFC84C8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923D-4C1D-C43A-CE6A-1FE6FAED6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4FF4EC-4C78-4D9A-B994-E79CEE8E2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25436-E1BE-15DF-139A-4ED96AC08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A3366-14DF-FD98-63C6-63B29DC88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C5993B-361A-4363-A3DA-E8A0D783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/>
        </p:spPr>
        <p:txBody>
          <a:bodyPr>
            <a:normAutofit fontScale="90000"/>
          </a:bodyPr>
          <a:lstStyle/>
          <a:p>
            <a:pPr algn="ctr"/>
            <a:b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Разработка </a:t>
            </a:r>
            <a:b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методических рекомендаций</a:t>
            </a:r>
            <a:b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для выполнения практического занятия </a:t>
            </a:r>
            <a:b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по теме</a:t>
            </a:r>
            <a:b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«Конструкция основных видов оборудования организации»</a:t>
            </a:r>
            <a:b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b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8640"/>
            <a:ext cx="8686800" cy="63367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pPr marL="0" indent="450850" algn="ctr">
              <a:buNone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РАЗБЕРЕМ КИНЕМАТИЧЕСКУЮ СХЕМУ МЕХАНИЗМА КОРОБКИ СКОРОСТЕЙ ТОКАРНОГО СТАНКА</a:t>
            </a:r>
          </a:p>
          <a:p>
            <a:pPr marL="0" indent="450850"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450850" algn="ctr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0" indent="450850" algn="just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Известно, что коробка скоростей предназначена для передачи шпинделю станка нескольких различных скоростей вращения. </a:t>
            </a:r>
          </a:p>
          <a:p>
            <a:pPr marL="0" indent="45085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450850" algn="just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Рассматривая схему и сопоставляя ее при необходимости с наглядным изображением, можно видеть, что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механизм коробки скоростей состоит из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трех валов, пронумерованных римскими цифрами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I, II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и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III;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блока зубчатых колес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4, 6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и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7,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который может перемещаться вдоль вала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по направляющей шпонке, зубчатых колес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3, 8, 9, 10, глухо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насаженных на вал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II,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зубчатых колес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II, 14,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свободно вращающихся на валу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III,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являющемся шпинделем станка, двусторонней кулачковой муфты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12,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расположенной между зубчатыми колесами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II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и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14,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рукоятки 5 и рычага 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13.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Кинематическая схема кривошипного пресса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1 — ползун; 2 — тормоз; 3 — маховик; 4 — клиноременная передача; 5 — электродвигатель; 6 — передаточный вал; 7 — зубчатая передача; 8 — муфта; 9 — кривошипный вал; 10 — шатун; 11 — плита для укрепления матрицы штампа.</a:t>
            </a:r>
          </a:p>
          <a:p>
            <a:endParaRPr lang="ru-RU" dirty="0"/>
          </a:p>
        </p:txBody>
      </p:sp>
      <p:pic>
        <p:nvPicPr>
          <p:cNvPr id="5" name="Рисунок 4" descr="Кинематическая схема кривошипного пресс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600400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32656"/>
            <a:ext cx="8686800" cy="6048672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ОТЧЁТ ПО ПРАКТИЧЕСКОМУ ЗАНЯТИЮ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45085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Тема:</a:t>
            </a:r>
            <a:r>
              <a:rPr lang="ru-RU" sz="2400" b="1" dirty="0"/>
              <a:t> Чтение кинематических схем промышленного оборудования.</a:t>
            </a:r>
          </a:p>
          <a:p>
            <a:pPr marL="0" indent="0" algn="just">
              <a:buNone/>
            </a:pPr>
            <a:r>
              <a:rPr lang="ru-RU" sz="2400" b="1" dirty="0"/>
              <a:t>(с указанием названия оборудования, узла машины, станка, № варианта, если задания по вариантам).</a:t>
            </a:r>
          </a:p>
          <a:p>
            <a:pPr marL="0" indent="450850" algn="just">
              <a:buNone/>
            </a:pPr>
            <a:endParaRPr lang="ru-RU" sz="2400" b="1" dirty="0"/>
          </a:p>
          <a:p>
            <a:pPr marL="0" indent="450850" algn="just">
              <a:buNone/>
            </a:pPr>
            <a:endParaRPr lang="ru-RU" sz="2400" b="1" dirty="0"/>
          </a:p>
          <a:p>
            <a:pPr marL="0" indent="45085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Цель:</a:t>
            </a:r>
            <a:r>
              <a:rPr lang="ru-RU" sz="2400" b="1" dirty="0"/>
              <a:t> Сформировать умения читать кинематические схемы   промышленного оборудования.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592" y="201502"/>
            <a:ext cx="8830816" cy="6454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Порядок выполнения практического занятия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Вариант №1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endParaRPr lang="ru-RU" sz="2600" dirty="0"/>
          </a:p>
          <a:p>
            <a:pPr algn="ctr">
              <a:buNone/>
            </a:pPr>
            <a:endParaRPr lang="ru-RU" sz="2600" b="1" dirty="0"/>
          </a:p>
          <a:p>
            <a:pPr algn="ctr">
              <a:buNone/>
            </a:pPr>
            <a:endParaRPr lang="ru-RU" sz="2600" b="1" dirty="0"/>
          </a:p>
          <a:p>
            <a:pPr algn="ctr">
              <a:buNone/>
            </a:pP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Кинематическая схема привода лебёдки</a:t>
            </a:r>
          </a:p>
          <a:p>
            <a:endParaRPr lang="ru-RU" dirty="0"/>
          </a:p>
        </p:txBody>
      </p:sp>
      <p:pic>
        <p:nvPicPr>
          <p:cNvPr id="4" name="Рисунок 3" descr="https://ozlib.com/htm/img/17/27228/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340768"/>
            <a:ext cx="8280920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69847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dirty="0"/>
              <a:t>1. Изучить кинематическую схему в соответствии с заданием.</a:t>
            </a:r>
          </a:p>
          <a:p>
            <a:pPr marL="273050" indent="-273050">
              <a:buNone/>
            </a:pPr>
            <a:r>
              <a:rPr lang="ru-RU" sz="2600" b="1" dirty="0"/>
              <a:t>2. Определить название детали в соответствии с позицией, обозначенной на   кинематической  схеме, назначение и характер передачи движения. </a:t>
            </a:r>
          </a:p>
          <a:p>
            <a:pPr>
              <a:buNone/>
            </a:pPr>
            <a:r>
              <a:rPr lang="ru-RU" sz="2600" b="1" dirty="0"/>
              <a:t>3. Заполнить таблицу 1</a:t>
            </a:r>
          </a:p>
          <a:p>
            <a:pPr algn="r">
              <a:buNone/>
            </a:pPr>
            <a:r>
              <a:rPr lang="ru-RU" sz="2000" b="1" dirty="0"/>
              <a:t>   Таблица 1</a:t>
            </a:r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/>
          </a:p>
          <a:p>
            <a:pPr>
              <a:buNone/>
            </a:pPr>
            <a:endParaRPr lang="ru-RU" sz="2000" b="1" dirty="0"/>
          </a:p>
          <a:p>
            <a:pPr>
              <a:buNone/>
            </a:pPr>
            <a:r>
              <a:rPr lang="ru-RU" sz="2600" b="1" dirty="0"/>
              <a:t>4. Сделать описание устройства и принципа его работы.</a:t>
            </a:r>
          </a:p>
          <a:p>
            <a:pPr marL="273050" indent="-273050">
              <a:buNone/>
            </a:pPr>
            <a:r>
              <a:rPr lang="ru-RU" sz="2600" b="1" dirty="0"/>
              <a:t>5. Записать последовательность передачи движения от двигателя 1 к исполнительному звену (барабану лебёдки 13).</a:t>
            </a:r>
          </a:p>
          <a:p>
            <a:pPr>
              <a:buNone/>
            </a:pPr>
            <a:r>
              <a:rPr lang="ru-RU" sz="2600" b="1" i="1" dirty="0"/>
              <a:t>(Электродвигатель 1 – муфта - …….)</a:t>
            </a:r>
            <a:endParaRPr lang="ru-RU" sz="2600" b="1" dirty="0"/>
          </a:p>
          <a:p>
            <a:pPr algn="r">
              <a:buNone/>
            </a:pPr>
            <a:r>
              <a:rPr lang="ru-RU" sz="2000" dirty="0"/>
              <a:t>                           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6527" y="1484784"/>
          <a:ext cx="8425953" cy="4131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5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позиции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Название детали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Назначение и характер     передачи движения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I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65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II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III</a:t>
                      </a:r>
                      <a:endParaRPr lang="ru-RU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IV</a:t>
                      </a:r>
                      <a:endParaRPr lang="ru-RU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6712"/>
            <a:ext cx="6719664" cy="5688632"/>
          </a:xfrm>
        </p:spPr>
        <p:txBody>
          <a:bodyPr>
            <a:normAutofit/>
          </a:bodyPr>
          <a:lstStyle/>
          <a:p>
            <a:pPr marL="87313" marR="0" lvl="0" indent="3635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Важным этапом в разработке методического сопровождения является разработка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рекомендаций для выполнения практических занятий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88CC9-3762-BB15-E759-45749257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002" y="4221088"/>
            <a:ext cx="4588998" cy="2395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4B9A93-1CFA-F6BA-ADC6-D1925A838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1" t="15087" r="10940" b="4146"/>
          <a:stretch/>
        </p:blipFill>
        <p:spPr>
          <a:xfrm>
            <a:off x="4432207" y="620688"/>
            <a:ext cx="4572000" cy="41044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016" y="188640"/>
            <a:ext cx="4572000" cy="6408712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85000" lnSpcReduction="10000"/>
          </a:bodyPr>
          <a:lstStyle/>
          <a:p>
            <a:pPr marL="87313" indent="363538" algn="just">
              <a:buNone/>
            </a:pP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При выполнении практического занятия необходимо использовать  межпредметные связи с учебным предметом «Прикладное черчение» (тема «Чтение схем с учётом осваиваемой специальности»).</a:t>
            </a:r>
          </a:p>
          <a:p>
            <a:pPr marL="87313" indent="363538" algn="just">
              <a:buNone/>
            </a:pPr>
            <a:endParaRPr lang="ru-RU" sz="3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7313" indent="363538" algn="just">
              <a:buNone/>
            </a:pPr>
            <a:endParaRPr lang="ru-RU" sz="3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7313" indent="363538" algn="ctr">
              <a:buNone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Содержание методических рекомендаций может иметь </a:t>
            </a: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СЛЕДУЮЩУЮ ФОРМУ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7313" indent="363538" algn="just">
              <a:buNone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7313" indent="363538" algn="just">
              <a:buNone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7313" indent="363538" algn="r">
              <a:buNone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О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кончательную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форму разработчик определяет самостоятельно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30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8600" b="1" dirty="0">
                <a:solidFill>
                  <a:srgbClr val="FF0000"/>
                </a:solidFill>
              </a:rPr>
              <a:t>ПРАКТИЧЕСКОЕ ЗАНЯТИЕ</a:t>
            </a:r>
          </a:p>
          <a:p>
            <a:pPr>
              <a:buNone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sz="6200" b="1" dirty="0">
                <a:solidFill>
                  <a:srgbClr val="C00000"/>
                </a:solidFill>
              </a:rPr>
              <a:t>Тема  учебной программы: </a:t>
            </a:r>
            <a:r>
              <a:rPr lang="ru-RU" sz="6200" b="1" dirty="0">
                <a:solidFill>
                  <a:schemeClr val="bg2">
                    <a:lumMod val="25000"/>
                  </a:schemeClr>
                </a:solidFill>
              </a:rPr>
              <a:t>Конструкция основных видов оборудования организации.</a:t>
            </a:r>
          </a:p>
          <a:p>
            <a:pPr>
              <a:buNone/>
            </a:pPr>
            <a:r>
              <a:rPr lang="ru-RU" sz="6200" b="1" dirty="0">
                <a:solidFill>
                  <a:srgbClr val="C00000"/>
                </a:solidFill>
              </a:rPr>
              <a:t>Тема практического занятия: </a:t>
            </a:r>
            <a:r>
              <a:rPr lang="ru-RU" sz="6200" b="1" dirty="0">
                <a:solidFill>
                  <a:schemeClr val="bg2">
                    <a:lumMod val="25000"/>
                  </a:schemeClr>
                </a:solidFill>
              </a:rPr>
              <a:t>Чтение кинематических схем промышленного   оборудования                                                </a:t>
            </a:r>
          </a:p>
          <a:p>
            <a:pPr>
              <a:buNone/>
            </a:pPr>
            <a:r>
              <a:rPr lang="ru-RU" sz="6200" b="1" dirty="0">
                <a:solidFill>
                  <a:srgbClr val="C00000"/>
                </a:solidFill>
              </a:rPr>
              <a:t>Цель занятия: </a:t>
            </a:r>
            <a:r>
              <a:rPr lang="ru-RU" sz="6200" b="1" dirty="0">
                <a:solidFill>
                  <a:schemeClr val="bg2">
                    <a:lumMod val="25000"/>
                  </a:schemeClr>
                </a:solidFill>
              </a:rPr>
              <a:t>Сформировать умения читать кинематические схемы   промышленного оборудования.</a:t>
            </a:r>
          </a:p>
          <a:p>
            <a:pPr>
              <a:buNone/>
            </a:pPr>
            <a:r>
              <a:rPr lang="ru-RU" sz="6200" b="1" dirty="0">
                <a:solidFill>
                  <a:srgbClr val="C00000"/>
                </a:solidFill>
              </a:rPr>
              <a:t>Оснащение: </a:t>
            </a:r>
          </a:p>
          <a:p>
            <a:pPr marL="742950" indent="-742950">
              <a:buAutoNum type="arabicPeriod"/>
            </a:pPr>
            <a:r>
              <a:rPr lang="ru-RU" sz="6200" b="1" dirty="0">
                <a:solidFill>
                  <a:schemeClr val="bg2">
                    <a:lumMod val="10000"/>
                  </a:schemeClr>
                </a:solidFill>
              </a:rPr>
              <a:t>Кинематические схемы промышленного оборудования, изучаемого в данной теме учебной программы. </a:t>
            </a:r>
          </a:p>
          <a:p>
            <a:pPr marL="0" indent="0">
              <a:buNone/>
            </a:pPr>
            <a:r>
              <a:rPr lang="ru-RU" sz="6200" b="1" u="sng" dirty="0">
                <a:solidFill>
                  <a:srgbClr val="C00000"/>
                </a:solidFill>
              </a:rPr>
              <a:t>Например: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200" b="1" dirty="0">
                <a:solidFill>
                  <a:schemeClr val="bg2">
                    <a:lumMod val="25000"/>
                  </a:schemeClr>
                </a:solidFill>
              </a:rPr>
              <a:t>токарно-винторезного станка (или его узла, коробки скоростей, коробки подач);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200" b="1" dirty="0">
                <a:solidFill>
                  <a:schemeClr val="bg2">
                    <a:lumMod val="25000"/>
                  </a:schemeClr>
                </a:solidFill>
              </a:rPr>
              <a:t>фрезерного станка (или его узла);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200" b="1" dirty="0">
                <a:solidFill>
                  <a:schemeClr val="bg2">
                    <a:lumMod val="25000"/>
                  </a:schemeClr>
                </a:solidFill>
              </a:rPr>
              <a:t>ткацкого станка (или его узла);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200" b="1" dirty="0">
                <a:solidFill>
                  <a:schemeClr val="bg2">
                    <a:lumMod val="25000"/>
                  </a:schemeClr>
                </a:solidFill>
              </a:rPr>
              <a:t>пресса;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200" b="1" dirty="0">
                <a:solidFill>
                  <a:schemeClr val="bg2">
                    <a:lumMod val="25000"/>
                  </a:schemeClr>
                </a:solidFill>
              </a:rPr>
              <a:t>швейной машины (или её механизма)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200" b="1" dirty="0">
                <a:solidFill>
                  <a:schemeClr val="bg2">
                    <a:lumMod val="25000"/>
                  </a:schemeClr>
                </a:solidFill>
              </a:rPr>
              <a:t>и др.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ru-RU" sz="6200" b="1" dirty="0">
                <a:solidFill>
                  <a:schemeClr val="bg2">
                    <a:lumMod val="10000"/>
                  </a:schemeClr>
                </a:solidFill>
              </a:rPr>
              <a:t>ГОСТ 2.770-68 (2000) ЕСКД Обозначения условные графические в схемах. Элементы кинематики.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686800" cy="659735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900" b="1" dirty="0">
                <a:solidFill>
                  <a:srgbClr val="FF0000"/>
                </a:solidFill>
              </a:rPr>
              <a:t>ТЕОРЕТИЧЕСКИЕ СВЕДЕНИЯ</a:t>
            </a:r>
          </a:p>
          <a:p>
            <a:pPr algn="ctr">
              <a:buNone/>
            </a:pPr>
            <a:r>
              <a:rPr lang="ru-RU" b="1" dirty="0"/>
              <a:t>               </a:t>
            </a:r>
            <a:r>
              <a:rPr lang="ru-RU" sz="3800" b="1" i="1" dirty="0"/>
              <a:t>(могут иметь следующее содержание, минимально необходимое для использования при выполнении работы. Окончательно определяется разработчиком)</a:t>
            </a:r>
          </a:p>
          <a:p>
            <a:pPr algn="ctr">
              <a:buNone/>
            </a:pPr>
            <a:endParaRPr lang="ru-RU" sz="3800" b="1" dirty="0"/>
          </a:p>
          <a:p>
            <a:pPr marL="0" indent="450850" algn="just">
              <a:buAutoNum type="arabicPeriod"/>
            </a:pPr>
            <a:r>
              <a:rPr lang="ru-RU" sz="4500" b="1" dirty="0">
                <a:solidFill>
                  <a:schemeClr val="bg2">
                    <a:lumMod val="10000"/>
                  </a:schemeClr>
                </a:solidFill>
              </a:rPr>
              <a:t>Определение кинематической схемы:</a:t>
            </a:r>
          </a:p>
          <a:p>
            <a:pPr marL="0" indent="0" algn="just">
              <a:buNone/>
            </a:pPr>
            <a:r>
              <a:rPr lang="ru-RU" sz="4500" b="1" dirty="0">
                <a:solidFill>
                  <a:srgbClr val="6A1F0A"/>
                </a:solidFill>
              </a:rPr>
              <a:t>Кинематическая схема</a:t>
            </a:r>
            <a:r>
              <a:rPr lang="ru-RU" sz="4500" b="1" dirty="0"/>
              <a:t> </a:t>
            </a:r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>- это такая схема, на которой показана  последовательность передачи движения от двигателя через передаточный механизм к рабочим органам машины (например: шпинделю станка, режущему инструменту, пуансону пресса и др.) и их взаимосвязь. </a:t>
            </a:r>
          </a:p>
          <a:p>
            <a:pPr marL="0" indent="450850" algn="just">
              <a:buNone/>
            </a:pPr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>Кинематические схемы состоят из отдельных кинематических цепей. Под кинематической цепью станка понимают совокупность ряда передач, обеспечивающих передачу движений от начального звена к конечному (например, от электродвигателя к шпинделю). Два взаимодействующих между собой  звена составляют кинематическую пару или передачу. </a:t>
            </a:r>
          </a:p>
          <a:p>
            <a:pPr marL="0" indent="82550" algn="just">
              <a:buNone/>
            </a:pPr>
            <a:r>
              <a:rPr lang="ru-RU" sz="4500" b="1" dirty="0">
                <a:solidFill>
                  <a:schemeClr val="bg2">
                    <a:lumMod val="10000"/>
                  </a:schemeClr>
                </a:solidFill>
              </a:rPr>
              <a:t>2. Условные обозначения на кинематических схемах в соответствии  с ГОСТ   2770-68 (2000) </a:t>
            </a:r>
            <a:r>
              <a:rPr lang="ru-RU" sz="4500" b="1" dirty="0" err="1">
                <a:solidFill>
                  <a:schemeClr val="bg2">
                    <a:lumMod val="10000"/>
                  </a:schemeClr>
                </a:solidFill>
              </a:rPr>
              <a:t>ЕСКД</a:t>
            </a:r>
            <a:r>
              <a:rPr lang="ru-RU" sz="45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450850" algn="just">
              <a:buNone/>
            </a:pPr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>Привести условные обозначения элементов на кинематических схемах в  соответствии с заданиями (имеющимися на кинематических схемах оборудования в предлагаемых заданиях).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90972"/>
            <a:ext cx="8686800" cy="60760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000" b="1" u="sng" dirty="0">
                <a:solidFill>
                  <a:srgbClr val="6C1D08"/>
                </a:solidFill>
              </a:rPr>
              <a:t>НАПРИМЕР</a:t>
            </a:r>
          </a:p>
          <a:p>
            <a:pPr algn="ctr">
              <a:buNone/>
            </a:pPr>
            <a:endParaRPr lang="ru-RU" b="1" dirty="0">
              <a:solidFill>
                <a:srgbClr val="6C1D08"/>
              </a:solidFill>
            </a:endParaRPr>
          </a:p>
          <a:p>
            <a:pPr marL="0" indent="450850" algn="just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Условные обозначения элементов на кинематических схемах станков</a:t>
            </a:r>
          </a:p>
          <a:p>
            <a:pPr marL="0" indent="450850" algn="just">
              <a:buNone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В машиностроение при вычерчивании различных кинематических схем используют условные обозначения их элементов, утвержденные ГОСТ 2.770-68, ГОСТ 2.782-68 и ГОСТ 2.782-68 (таблица 1).</a:t>
            </a:r>
          </a:p>
          <a:p>
            <a:pPr marL="0" indent="450850" algn="just">
              <a:buNone/>
            </a:pP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450850" algn="just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Валы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 на кинематических схемах нумеруют </a:t>
            </a:r>
            <a:r>
              <a:rPr lang="ru-RU" sz="2800" b="1" i="1" dirty="0">
                <a:solidFill>
                  <a:srgbClr val="0070C0"/>
                </a:solidFill>
              </a:rPr>
              <a:t>римскими цифрами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 с помощью выносных линий, </a:t>
            </a:r>
            <a:r>
              <a:rPr lang="ru-RU" sz="2800" b="1" i="1" dirty="0">
                <a:solidFill>
                  <a:srgbClr val="7030A0"/>
                </a:solidFill>
              </a:rPr>
              <a:t>остальные кинематические элементы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 нумеруют </a:t>
            </a:r>
            <a:r>
              <a:rPr lang="ru-RU" sz="2800" b="1" i="1" dirty="0">
                <a:solidFill>
                  <a:srgbClr val="7030A0"/>
                </a:solidFill>
              </a:rPr>
              <a:t>арабскими цифрами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, используя линию-выноску с полкой. Для кинематических элементов порядковый номер проставляют на полке и линии-выноске, а под полкой обязательно указывают основные характеристики и параметры кинематического элемента.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7376"/>
            <a:ext cx="868680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Таблица 1.</a:t>
            </a:r>
          </a:p>
          <a:p>
            <a:pPr algn="ctr">
              <a:buNone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Условные обозначения элементов кинематических схем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i="1" dirty="0"/>
              <a:t>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67396"/>
              </p:ext>
            </p:extLst>
          </p:nvPr>
        </p:nvGraphicFramePr>
        <p:xfrm>
          <a:off x="107503" y="1164616"/>
          <a:ext cx="8928993" cy="590385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5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Тип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Условные обозначения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4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Подшипники скольжения и качения на валу без уточнения типа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радиальные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упорные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42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Подшипники скольжения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радиальный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радиально-упорный односторонний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радиально-упорный двусторонний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упорный односторонний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упорный двусторонний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42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Подшипники качения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радиальный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радиально-упорный односторонний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радиально-упорный двусторонний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упорный односторонний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упорный двусторонний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Муфта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(общее обозначение без уточнения типа)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Рисунок 4" descr="Подшипники скольжения и качения радиальны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85661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дшипники скольжения и качения упорны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04864"/>
            <a:ext cx="895350" cy="25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адиальный подшипник скольжени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36912"/>
            <a:ext cx="86931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радиально-упорный односторонний подшипник скольжения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96952"/>
            <a:ext cx="85661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радиально-упорный двусторонний подшипник скольжения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56992"/>
            <a:ext cx="856615" cy="2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упорный односторонний подшипник скольжения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856615" cy="26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упорный двусторонний подшипник скольжения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49080"/>
            <a:ext cx="856615" cy="25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радиальный подшипник качения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37112"/>
            <a:ext cx="856615" cy="37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радиально-упорный односторонний подшипник качения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869315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радиально-упорный двусторонний подшипник качения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9200"/>
            <a:ext cx="850265" cy="29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упорный односторонний подшипник качения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89240"/>
            <a:ext cx="869315" cy="31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упорный двусторонний подшипник качения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21288"/>
            <a:ext cx="869315" cy="31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Муфта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75665" cy="2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/>
          </a:bodyPr>
          <a:lstStyle/>
          <a:p>
            <a:pPr marL="80963" indent="369888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3. Правила чтения кинематических схем.</a:t>
            </a:r>
          </a:p>
          <a:p>
            <a:pPr marL="80963" indent="369888" algn="just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Читать кинематическую схему начинают от двигателя, как источника движения всех подвижных деталей механизма. Определяя последовательно по условным обозначениям каждый элемент кинематической цепи, устанавливают его назначение и характер передачи движения.</a:t>
            </a:r>
          </a:p>
          <a:p>
            <a:pPr marL="80963" indent="369888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80963" indent="369888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80963" indent="369888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4. Привести примеры простых кинематических </a:t>
            </a:r>
          </a:p>
          <a:p>
            <a:pPr marL="80963" indent="369888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    схем, отличных от задания и их чтение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Чтение кинематической схемы коробки скоростей</a:t>
            </a:r>
            <a:endParaRPr lang="ru-RU" sz="2800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 algn="ctr">
              <a:buNone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Коробка скоростей токарного станка 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(а), 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его кинематическая схема 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(б)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оробка скоростей токарного станка (а), его кинематическая схема (б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884</Words>
  <Application>Microsoft Office PowerPoint</Application>
  <PresentationFormat>Экран (4:3)</PresentationFormat>
  <Paragraphs>166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Arial Black</vt:lpstr>
      <vt:lpstr>Calibri</vt:lpstr>
      <vt:lpstr>Times New Roman</vt:lpstr>
      <vt:lpstr>Wingdings</vt:lpstr>
      <vt:lpstr>Тема Office</vt:lpstr>
      <vt:lpstr> Разработка  методических рекомендаций для выполнения практического занятия  по теме  «Конструкция основных видов оборудования организации»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 методических рекомендаций         для выполнения практического занятия  по теме  «Конструкция основных видов оборудования организации»  (квалификация слесарь-ремонтник)  </dc:title>
  <dc:creator>Р2</dc:creator>
  <cp:lastModifiedBy>Пользователь Windows</cp:lastModifiedBy>
  <cp:revision>20</cp:revision>
  <dcterms:created xsi:type="dcterms:W3CDTF">2023-04-17T05:32:33Z</dcterms:created>
  <dcterms:modified xsi:type="dcterms:W3CDTF">2024-01-15T11:49:39Z</dcterms:modified>
</cp:coreProperties>
</file>