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5" r:id="rId7"/>
    <p:sldId id="266" r:id="rId8"/>
    <p:sldId id="267" r:id="rId9"/>
    <p:sldId id="264" r:id="rId10"/>
    <p:sldId id="269" r:id="rId11"/>
    <p:sldId id="273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FFF"/>
    <a:srgbClr val="70AC2E"/>
    <a:srgbClr val="FFE0A3"/>
    <a:srgbClr val="FF3399"/>
    <a:srgbClr val="CC3399"/>
    <a:srgbClr val="CAB4EA"/>
    <a:srgbClr val="D3B5E9"/>
    <a:srgbClr val="D68B1C"/>
    <a:srgbClr val="D0005E"/>
    <a:srgbClr val="BE0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680310"/>
            <a:ext cx="7772400" cy="763525"/>
          </a:xfrm>
          <a:effectLst>
            <a:outerShdw blurRad="25400" dist="38100" dir="192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596540"/>
            <a:ext cx="6400800" cy="122164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1"/>
            <a:ext cx="8229600" cy="4428444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532" y="527605"/>
            <a:ext cx="7772400" cy="7635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Рекомендации по разработке методического сопровождения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2820" y="1749245"/>
            <a:ext cx="3961180" cy="274869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изучения конструкции основных видов оборудования с учётом специфики производства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Шрифт, Прямоугольник">
            <a:extLst>
              <a:ext uri="{FF2B5EF4-FFF2-40B4-BE49-F238E27FC236}">
                <a16:creationId xmlns:a16="http://schemas.microsoft.com/office/drawing/2014/main" id="{4202AFDB-6B65-2E67-A112-D7C474314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0864">
            <a:off x="5517333" y="2214622"/>
            <a:ext cx="2992333" cy="423243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одежда">
            <a:extLst>
              <a:ext uri="{FF2B5EF4-FFF2-40B4-BE49-F238E27FC236}">
                <a16:creationId xmlns:a16="http://schemas.microsoft.com/office/drawing/2014/main" id="{52455F0B-3EEF-33C1-353B-A853FE87C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256">
            <a:off x="464433" y="2047587"/>
            <a:ext cx="3073213" cy="43474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339" y="5255056"/>
            <a:ext cx="6400661" cy="1615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быть разработаны на основании рисунков из инструкций по эксплуатации или паспортов в форме, удобной для восприятия учащимися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75A2A0-663B-F56A-2BE5-55D78A20A011}"/>
              </a:ext>
            </a:extLst>
          </p:cNvPr>
          <p:cNvSpPr txBox="1">
            <a:spLocks/>
          </p:cNvSpPr>
          <p:nvPr/>
        </p:nvSpPr>
        <p:spPr>
          <a:xfrm>
            <a:off x="4802186" y="69490"/>
            <a:ext cx="4275740" cy="2073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ПЛАКАТЫ ИНДИВИДУАЛЬНОГО ПОЛЬЗОВАНИЯ</a:t>
            </a:r>
            <a:endParaRPr lang="en-US" sz="2300" dirty="0"/>
          </a:p>
        </p:txBody>
      </p:sp>
      <p:pic>
        <p:nvPicPr>
          <p:cNvPr id="9" name="Рисунок 8" descr="Изображение выглядит как снимок экрана, транспортное средство, текст, колесо">
            <a:extLst>
              <a:ext uri="{FF2B5EF4-FFF2-40B4-BE49-F238E27FC236}">
                <a16:creationId xmlns:a16="http://schemas.microsoft.com/office/drawing/2014/main" id="{741031BB-D562-4158-C7AF-4D5CB6154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26">
            <a:off x="2173260" y="617523"/>
            <a:ext cx="3152789" cy="44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0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144" y="2067317"/>
            <a:ext cx="4886560" cy="880565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ДОЛЖНЫ ИМЕТЬ: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7940E4B-FFA4-95AD-4AE9-37BC33B69281}"/>
              </a:ext>
            </a:extLst>
          </p:cNvPr>
          <p:cNvSpPr txBox="1">
            <a:spLocks/>
          </p:cNvSpPr>
          <p:nvPr/>
        </p:nvSpPr>
        <p:spPr>
          <a:xfrm>
            <a:off x="291684" y="2794653"/>
            <a:ext cx="8551480" cy="4011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название;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рисунки с обозначением номеров позиций и их расшифровкой (названием), расположением органов управления и их назначением;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краткие комментарии по устройству и принципу работы;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плакаты </a:t>
            </a:r>
            <a:r>
              <a:rPr lang="ru-RU" b="1" dirty="0">
                <a:solidFill>
                  <a:srgbClr val="FF0000"/>
                </a:solidFill>
              </a:rPr>
              <a:t>не должны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содержать только теоретический материал без рисунков, схем, таблиц и т.д. 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8705EDA-97F6-7C07-A5CB-609EE7F9286E}"/>
              </a:ext>
            </a:extLst>
          </p:cNvPr>
          <p:cNvSpPr txBox="1">
            <a:spLocks/>
          </p:cNvSpPr>
          <p:nvPr/>
        </p:nvSpPr>
        <p:spPr>
          <a:xfrm>
            <a:off x="0" y="2307442"/>
            <a:ext cx="9153149" cy="880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(Окончательная форма и содержание плакатов определяется разработчиками)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75A2A0-663B-F56A-2BE5-55D78A20A011}"/>
              </a:ext>
            </a:extLst>
          </p:cNvPr>
          <p:cNvSpPr txBox="1">
            <a:spLocks/>
          </p:cNvSpPr>
          <p:nvPr/>
        </p:nvSpPr>
        <p:spPr>
          <a:xfrm>
            <a:off x="4724705" y="78235"/>
            <a:ext cx="4275740" cy="2073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ПЛАКАТЫ ИНДИВИДУАЛЬНОГО ПОЛЬЗОВАНИЯ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1728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2443280"/>
            <a:ext cx="7635250" cy="129113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применятся для демонстрации работы оборудования или отдельных его узлов в динамике.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06C97-5333-CD6E-E6DB-9B60E77B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705" y="69578"/>
            <a:ext cx="4275739" cy="2360065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ВИДЕОРОЛИКИ ПО УСТРОЙСТВУ И ПРИНЦИПУ РАБОТЫ ОБОРУДОВАНИЯ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F996F0-F1FE-15E1-3630-15755B454403}"/>
              </a:ext>
            </a:extLst>
          </p:cNvPr>
          <p:cNvSpPr txBox="1">
            <a:spLocks/>
          </p:cNvSpPr>
          <p:nvPr/>
        </p:nvSpPr>
        <p:spPr>
          <a:xfrm>
            <a:off x="751182" y="3887115"/>
            <a:ext cx="7635250" cy="1291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Создаются путём съёмки оборудования в процессе  его работы и дальнейшего озвучивания.  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F7B3B7-EB1E-E424-406B-A44FAE6D595B}"/>
              </a:ext>
            </a:extLst>
          </p:cNvPr>
          <p:cNvSpPr txBox="1">
            <a:spLocks/>
          </p:cNvSpPr>
          <p:nvPr/>
        </p:nvSpPr>
        <p:spPr>
          <a:xfrm>
            <a:off x="700488" y="5330950"/>
            <a:ext cx="7635250" cy="1291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Необходимость создания видеороликов определяется преподавателем.</a:t>
            </a: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89" y="1608863"/>
            <a:ext cx="8246069" cy="22022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создаются на основании инструкций по эксплуатации, паспортов, а также путём съёмки оборудования, его узлов и механизмов.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Слайды не должны содержать только теоретический материал. На слайдах 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должны быть изображены: 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06C97-5333-CD6E-E6DB-9B60E77B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640" y="82173"/>
            <a:ext cx="3206808" cy="155888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ПРЕЗЕНТАЦИИ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7940E4B-FFA4-95AD-4AE9-37BC33B69281}"/>
              </a:ext>
            </a:extLst>
          </p:cNvPr>
          <p:cNvSpPr txBox="1">
            <a:spLocks/>
          </p:cNvSpPr>
          <p:nvPr/>
        </p:nvSpPr>
        <p:spPr>
          <a:xfrm>
            <a:off x="601669" y="3811132"/>
            <a:ext cx="7940664" cy="3054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рисунки или фотографии оборудования с пояснением его устройства и принципа работы;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виды износа деталей и механизмов оборудования, влияющие на качество продукции (изделий);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рисунки продукции (изделий) с дефектами, вызванными износом оборудования. </a:t>
            </a:r>
          </a:p>
          <a:p>
            <a:pPr marL="0" indent="0" algn="ctr">
              <a:buNone/>
            </a:pP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(Окончательное содержание презентации определяется разработчиками)</a:t>
            </a:r>
          </a:p>
        </p:txBody>
      </p:sp>
    </p:spTree>
    <p:extLst>
      <p:ext uri="{BB962C8B-B14F-4D97-AF65-F5344CB8AC3E}">
        <p14:creationId xmlns:p14="http://schemas.microsoft.com/office/powerpoint/2010/main" val="390743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28" y="1749245"/>
            <a:ext cx="7635250" cy="98572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рассмотрено на заседании предметной (цикловой) комиссии; 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06C97-5333-CD6E-E6DB-9B60E77B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69490"/>
            <a:ext cx="6719020" cy="1820584"/>
          </a:xfrm>
        </p:spPr>
        <p:txBody>
          <a:bodyPr>
            <a:no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Разработанное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МЕТОДИЧЕСКОЕ СОПРОВОЖДЕНИЕ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должно быть: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F996F0-F1FE-15E1-3630-15755B454403}"/>
              </a:ext>
            </a:extLst>
          </p:cNvPr>
          <p:cNvSpPr txBox="1">
            <a:spLocks/>
          </p:cNvSpPr>
          <p:nvPr/>
        </p:nvSpPr>
        <p:spPr>
          <a:xfrm>
            <a:off x="807055" y="2734965"/>
            <a:ext cx="7635250" cy="985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рекомендовано к использованию в образовательном процессе;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F7B3B7-EB1E-E424-406B-A44FAE6D595B}"/>
              </a:ext>
            </a:extLst>
          </p:cNvPr>
          <p:cNvSpPr txBox="1">
            <a:spLocks/>
          </p:cNvSpPr>
          <p:nvPr/>
        </p:nvSpPr>
        <p:spPr>
          <a:xfrm>
            <a:off x="815582" y="3720684"/>
            <a:ext cx="7635250" cy="3137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доведено до обучающихся и использоваться на учебных занятиях, а также как источник для самостоятельной работы учащихся при выполнении домашнего задания, подготовке к текущей, промежуточной и итоговой аттестации и включаться в перечень средств обучения, разрешённых для использования обучающимися во время экзамена (квалификационного экзамена, выпускного квалификационного экзамена)</a:t>
            </a:r>
          </a:p>
          <a:p>
            <a:pPr marL="0" indent="0">
              <a:buFont typeface="Arial" pitchFamily="34" charset="0"/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6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912676-C76D-A62C-82CC-931412B9E6E5}"/>
              </a:ext>
            </a:extLst>
          </p:cNvPr>
          <p:cNvSpPr txBox="1">
            <a:spLocks/>
          </p:cNvSpPr>
          <p:nvPr/>
        </p:nvSpPr>
        <p:spPr>
          <a:xfrm>
            <a:off x="291684" y="1443835"/>
            <a:ext cx="8560630" cy="1557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целях подготовки квалифицированных рабочих кадров и специалистов, отвечающих </a:t>
            </a:r>
            <a:r>
              <a:rPr lang="ru-RU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современным </a:t>
            </a:r>
            <a:r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требованиям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производства, подготовка в УССО должна осуществляться с учетом специфики производства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sz="23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300" dirty="0"/>
          </a:p>
          <a:p>
            <a:endParaRPr lang="en-US" sz="23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118A92-7E48-AD99-8DA6-CAC56B0556CF}"/>
              </a:ext>
            </a:extLst>
          </p:cNvPr>
          <p:cNvSpPr txBox="1">
            <a:spLocks/>
          </p:cNvSpPr>
          <p:nvPr/>
        </p:nvSpPr>
        <p:spPr>
          <a:xfrm>
            <a:off x="291685" y="3057952"/>
            <a:ext cx="8560629" cy="1557709"/>
          </a:xfrm>
          <a:prstGeom prst="rect">
            <a:avLst/>
          </a:prstGeom>
          <a:solidFill>
            <a:srgbClr val="FFE0A3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связи с этим в содержание учебных  программ учреждения образования должно быть включено изучение основных видов оборудования, имеющегося в организациях-заказчиках кадров</a:t>
            </a:r>
            <a:r>
              <a:rPr lang="ru-RU" sz="2400" b="1" dirty="0"/>
              <a:t>	</a:t>
            </a:r>
            <a:endParaRPr lang="en-US" sz="2400" dirty="0"/>
          </a:p>
          <a:p>
            <a:endParaRPr lang="en-US" sz="23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938F04-12E8-A48A-3E65-6DD47E8DF064}"/>
              </a:ext>
            </a:extLst>
          </p:cNvPr>
          <p:cNvSpPr txBox="1">
            <a:spLocks/>
          </p:cNvSpPr>
          <p:nvPr/>
        </p:nvSpPr>
        <p:spPr>
          <a:xfrm>
            <a:off x="291685" y="4677783"/>
            <a:ext cx="8560629" cy="1958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включении в содержание учебных программ основных видов оборудования необходимо </a:t>
            </a: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определить, </a:t>
            </a:r>
            <a:r>
              <a:rPr lang="ru-RU" sz="24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какое </a:t>
            </a:r>
            <a:r>
              <a:rPr lang="ru-RU" sz="2400" b="1" u="sng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оборудование относится </a:t>
            </a: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основному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является наиболее распространённым (по количеству) при изготовлении продукции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endParaRPr lang="en-US" sz="23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EBDABA-63AA-AFA9-670B-7513B2E930FB}"/>
              </a:ext>
            </a:extLst>
          </p:cNvPr>
          <p:cNvSpPr txBox="1">
            <a:spLocks/>
          </p:cNvSpPr>
          <p:nvPr/>
        </p:nvSpPr>
        <p:spPr>
          <a:xfrm>
            <a:off x="4729279" y="69490"/>
            <a:ext cx="4123035" cy="1138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ОБОРУДОВАНИЕ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462631"/>
            <a:ext cx="8551479" cy="5191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 (предприятия) оснащены основным и вспомогательным оборудованием. 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2300" dirty="0"/>
              <a:t>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ОСНОВНОМУ ОБОРУДОВАНИЮ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относят оборудование, предназначенное для выполнения основных технологических операций при изготовлении выпускаемой продукции:</a:t>
            </a:r>
          </a:p>
          <a:p>
            <a:pPr marL="0" indent="0">
              <a:buNone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токарные станки;                                                                    ткацкие станки;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фрезерные станки;                                                                 швейные машины;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шлифовальные станки;                                                         колонны синтеза;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сварочные аппараты;                                                            прессы; 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аппараты и машины, в которых осуществляются различные технологические процессы, в результате чего получают целевые продукты.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0D840B5-64C9-1CDE-0846-3510FFEF89F6}"/>
              </a:ext>
            </a:extLst>
          </p:cNvPr>
          <p:cNvSpPr txBox="1">
            <a:spLocks/>
          </p:cNvSpPr>
          <p:nvPr/>
        </p:nvSpPr>
        <p:spPr>
          <a:xfrm>
            <a:off x="5793640" y="222195"/>
            <a:ext cx="2595985" cy="9162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i="1" dirty="0" err="1">
                <a:solidFill>
                  <a:schemeClr val="accent6">
                    <a:lumMod val="75000"/>
                  </a:schemeClr>
                </a:solidFill>
              </a:rPr>
              <a:t>Справочно</a:t>
            </a:r>
            <a:endParaRPr lang="en-US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222195"/>
            <a:ext cx="8856890" cy="64136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dirty="0"/>
              <a:t>                                                                   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2300" dirty="0"/>
              <a:t>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ВСПОМОГАТЕЛЬНОМУ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ОБОРУДОВАНИЮ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относят:</a:t>
            </a:r>
          </a:p>
          <a:p>
            <a:pPr marL="0" indent="0">
              <a:spcBef>
                <a:spcPts val="0"/>
              </a:spcBef>
              <a:buNone/>
            </a:pPr>
            <a:endParaRPr lang="ru-RU" sz="2300" dirty="0"/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тележки; 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укладчики;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конвейеры;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оборудование для упаковки; 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всё подъёмно-транспортное оборудование;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машины и аппараты для снабжения технологического оборудования сжатым воздухом, охлаждающими агентами и теплоносителями;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вентиляционное оборудование и оборудование для очистки отработавших воды и газов;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оборудование для обогрева и (или) кондиционирования воздуха внутри производственных помещений;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оборудование для обеспечения водоснабжения канализационных стоков;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лабораторное оборудование входного контроля сырья и определения качества продукции.</a:t>
            </a:r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2004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0580" y="1155401"/>
            <a:ext cx="5650085" cy="2325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этого необходимо проанализировать наличие литературы для изучения оборудования, включенного в содержание учебной программы.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458A016-4DFE-0C75-E3BA-DF5B322FDE9F}"/>
              </a:ext>
            </a:extLst>
          </p:cNvPr>
          <p:cNvSpPr txBox="1">
            <a:spLocks/>
          </p:cNvSpPr>
          <p:nvPr/>
        </p:nvSpPr>
        <p:spPr>
          <a:xfrm>
            <a:off x="6251755" y="4345230"/>
            <a:ext cx="4114800" cy="274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068041-9275-4ACE-EF73-9129F8C0A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15" y="4358423"/>
            <a:ext cx="3950550" cy="2499577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FBEF646-2F6E-DB97-0A35-89928E25857A}"/>
              </a:ext>
            </a:extLst>
          </p:cNvPr>
          <p:cNvSpPr txBox="1">
            <a:spLocks/>
          </p:cNvSpPr>
          <p:nvPr/>
        </p:nvSpPr>
        <p:spPr>
          <a:xfrm>
            <a:off x="-806618" y="3429000"/>
            <a:ext cx="411480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EB64E64-25B6-46C1-2173-ACD5401B01F2}"/>
              </a:ext>
            </a:extLst>
          </p:cNvPr>
          <p:cNvSpPr txBox="1">
            <a:spLocks/>
          </p:cNvSpPr>
          <p:nvPr/>
        </p:nvSpPr>
        <p:spPr>
          <a:xfrm>
            <a:off x="163335" y="3980840"/>
            <a:ext cx="5030114" cy="232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её отсутствии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организовать работу по разработке методического сопровождения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изучения данного оборудования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19E7EF-4873-6D3F-852E-525BC7466D65}"/>
              </a:ext>
            </a:extLst>
          </p:cNvPr>
          <p:cNvSpPr txBox="1">
            <a:spLocks/>
          </p:cNvSpPr>
          <p:nvPr/>
        </p:nvSpPr>
        <p:spPr>
          <a:xfrm>
            <a:off x="4857630" y="55504"/>
            <a:ext cx="3837405" cy="964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ЛИТЕРАТУРА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27429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596540"/>
            <a:ext cx="8551480" cy="50392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разрабатывается на основании паспортов и инструкций по эксплуатации, переработанных в форме удобной для восприятия и понимания учащимися (т.е. должно содержать, при необходимости, комментарии и пояснения, рисунки, схемы и т. д.)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Методическое сопровождение, разработанное на основании руководства по эксплуатации, может включать в себя (в соответствии с содержанием УМК  постановление №427 от 08.11.2022):</a:t>
            </a:r>
          </a:p>
          <a:p>
            <a:pPr marL="0" indent="0" algn="just">
              <a:buNone/>
            </a:pPr>
            <a:endParaRPr lang="en-US" sz="23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98E73F-E713-A586-1416-30A6E743C20B}"/>
              </a:ext>
            </a:extLst>
          </p:cNvPr>
          <p:cNvSpPr txBox="1">
            <a:spLocks/>
          </p:cNvSpPr>
          <p:nvPr/>
        </p:nvSpPr>
        <p:spPr>
          <a:xfrm>
            <a:off x="3503065" y="39756"/>
            <a:ext cx="5344675" cy="1388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МЕТОДИЧЕСКОЕ СОПРОВОЖДЕНИЕ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4077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467643"/>
            <a:ext cx="8856891" cy="16682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изучения конкретного вида оборудования (например, ткацкий станок, токарный станок, пресс, швейная машина и т. д.), которые могут включать в себя: 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56D65F-B71A-71D1-64A4-4FDCD53EE850}"/>
              </a:ext>
            </a:extLst>
          </p:cNvPr>
          <p:cNvSpPr txBox="1">
            <a:spLocks/>
          </p:cNvSpPr>
          <p:nvPr/>
        </p:nvSpPr>
        <p:spPr>
          <a:xfrm>
            <a:off x="4724705" y="79312"/>
            <a:ext cx="4275740" cy="1388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1.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ОПОРНЫЕ КОНСПЕКТЫ </a:t>
            </a:r>
            <a:endParaRPr lang="en-US" sz="2300" dirty="0"/>
          </a:p>
          <a:p>
            <a:endParaRPr lang="en-US" sz="23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4A12D12-740D-6675-464A-A85356AECAD1}"/>
              </a:ext>
            </a:extLst>
          </p:cNvPr>
          <p:cNvSpPr txBox="1">
            <a:spLocks/>
          </p:cNvSpPr>
          <p:nvPr/>
        </p:nvSpPr>
        <p:spPr>
          <a:xfrm>
            <a:off x="15380" y="3150569"/>
            <a:ext cx="9144000" cy="928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общий вид и назначение оборудования  (с иллюстрациями, рисунками и описанием);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1A53521-DEF1-57EF-CDC9-2EE2DA26B2B9}"/>
              </a:ext>
            </a:extLst>
          </p:cNvPr>
          <p:cNvSpPr txBox="1">
            <a:spLocks/>
          </p:cNvSpPr>
          <p:nvPr/>
        </p:nvSpPr>
        <p:spPr>
          <a:xfrm>
            <a:off x="28929" y="4079110"/>
            <a:ext cx="9144000" cy="641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общее устройство оборудования;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56FB0A2-90B9-EB73-4573-2601CB39B3E4}"/>
              </a:ext>
            </a:extLst>
          </p:cNvPr>
          <p:cNvSpPr txBox="1">
            <a:spLocks/>
          </p:cNvSpPr>
          <p:nvPr/>
        </p:nvSpPr>
        <p:spPr>
          <a:xfrm>
            <a:off x="-1" y="4720215"/>
            <a:ext cx="9144000" cy="1177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назначение, устройство и принцип работы основных узлов оборудования (с рисунками и пояснениями в доступной для восприятия учащимися форме);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DEE1861-2B54-AD65-E8A2-7AF87C2EE860}"/>
              </a:ext>
            </a:extLst>
          </p:cNvPr>
          <p:cNvSpPr txBox="1">
            <a:spLocks/>
          </p:cNvSpPr>
          <p:nvPr/>
        </p:nvSpPr>
        <p:spPr>
          <a:xfrm>
            <a:off x="1" y="5898167"/>
            <a:ext cx="9143999" cy="959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кинематическую, гидравлическую и пневматическую схемы оборудования, условные обозначения на схемах;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6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7940E4B-FFA4-95AD-4AE9-37BC33B69281}"/>
              </a:ext>
            </a:extLst>
          </p:cNvPr>
          <p:cNvSpPr txBox="1">
            <a:spLocks/>
          </p:cNvSpPr>
          <p:nvPr/>
        </p:nvSpPr>
        <p:spPr>
          <a:xfrm>
            <a:off x="443103" y="4650295"/>
            <a:ext cx="8246070" cy="18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Опорные конспекты по   данной теме могут быть выполнены обучающимися в виде письменной экзаменационной работы с дальнейшим использованием её в образовательном процессе.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10512F9-B0A8-24FC-0755-AB77C9E4DC6B}"/>
              </a:ext>
            </a:extLst>
          </p:cNvPr>
          <p:cNvSpPr txBox="1">
            <a:spLocks/>
          </p:cNvSpPr>
          <p:nvPr/>
        </p:nvSpPr>
        <p:spPr>
          <a:xfrm>
            <a:off x="-11724" y="1682312"/>
            <a:ext cx="9155724" cy="610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возможные неисправности в работе и способы их устранения;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71F1C7E-AD0E-D193-ED07-F69B6CD133B8}"/>
              </a:ext>
            </a:extLst>
          </p:cNvPr>
          <p:cNvSpPr txBox="1">
            <a:spLocks/>
          </p:cNvSpPr>
          <p:nvPr/>
        </p:nvSpPr>
        <p:spPr>
          <a:xfrm>
            <a:off x="0" y="2274784"/>
            <a:ext cx="9155724" cy="1034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механизмы и детали оборудования, наиболее подвергающиеся износу в процессе эксплуатации и их влияние на качество продукции;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49E9EB-E999-2F09-9984-85CCFF9AB315}"/>
              </a:ext>
            </a:extLst>
          </p:cNvPr>
          <p:cNvSpPr txBox="1">
            <a:spLocks/>
          </p:cNvSpPr>
          <p:nvPr/>
        </p:nvSpPr>
        <p:spPr>
          <a:xfrm>
            <a:off x="-11724" y="3309654"/>
            <a:ext cx="9167448" cy="539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характерные неисправности оборудования и их признаки;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84E2CEB-D5D7-D554-0291-6EFF55D56022}"/>
              </a:ext>
            </a:extLst>
          </p:cNvPr>
          <p:cNvSpPr txBox="1">
            <a:spLocks/>
          </p:cNvSpPr>
          <p:nvPr/>
        </p:nvSpPr>
        <p:spPr>
          <a:xfrm>
            <a:off x="-11725" y="3849072"/>
            <a:ext cx="9167448" cy="801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 ремонта оборудования (текущего, среднего, капитального).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D8F4B9-9FE1-8960-9295-28E5BA628F25}"/>
              </a:ext>
            </a:extLst>
          </p:cNvPr>
          <p:cNvSpPr txBox="1">
            <a:spLocks/>
          </p:cNvSpPr>
          <p:nvPr/>
        </p:nvSpPr>
        <p:spPr>
          <a:xfrm>
            <a:off x="4724705" y="79312"/>
            <a:ext cx="4275740" cy="1388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1.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ОПОРНЫЕ КОНСПЕКТЫ </a:t>
            </a:r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5251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3376" y="222195"/>
            <a:ext cx="7321604" cy="61082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ОФОРМЛЕНИЕ ОПОРНЫХ КОНСПЕКТОВ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2665475"/>
            <a:ext cx="7167985" cy="419252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титульный лист (название);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аннотация (что содержит, для чего предназначен);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 (оглавление) с указанием номера  страниц;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разделы опорных конспектов в соответствии с  содержанием (оглавлением);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нумерация рисунков (рис. 1, 2, 3 и т. д.)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390A109-6646-0ED1-640D-6EF2E2F78B53}"/>
              </a:ext>
            </a:extLst>
          </p:cNvPr>
          <p:cNvSpPr txBox="1">
            <a:spLocks/>
          </p:cNvSpPr>
          <p:nvPr/>
        </p:nvSpPr>
        <p:spPr>
          <a:xfrm>
            <a:off x="1780229" y="1138425"/>
            <a:ext cx="7321604" cy="122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Опорные конспекты могут иметь </a:t>
            </a:r>
            <a:r>
              <a:rPr lang="ru-RU" sz="2800" b="1" dirty="0"/>
              <a:t>следующую структуру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(окончательно определяется разработчиками):</a:t>
            </a:r>
          </a:p>
        </p:txBody>
      </p:sp>
    </p:spTree>
    <p:extLst>
      <p:ext uri="{BB962C8B-B14F-4D97-AF65-F5344CB8AC3E}">
        <p14:creationId xmlns:p14="http://schemas.microsoft.com/office/powerpoint/2010/main" val="165060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815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Рекомендации по разработке методического сопровождения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ОПОРНЫХ КОНСПЕКТОВ</vt:lpstr>
      <vt:lpstr>Презентация PowerPoint</vt:lpstr>
      <vt:lpstr>Презентация PowerPoint</vt:lpstr>
      <vt:lpstr>3.  ВИДЕОРОЛИКИ ПО УСТРОЙСТВУ И ПРИНЦИПУ РАБОТЫ ОБОРУДОВАНИЯ</vt:lpstr>
      <vt:lpstr>4.  ПРЕЗЕНТАЦИИ </vt:lpstr>
      <vt:lpstr>Разработанное  МЕТОДИЧЕСКОЕ СОПРОВОЖДЕНИЕ  должно быть: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Другие</cp:lastModifiedBy>
  <cp:revision>46</cp:revision>
  <dcterms:created xsi:type="dcterms:W3CDTF">2013-08-21T19:17:07Z</dcterms:created>
  <dcterms:modified xsi:type="dcterms:W3CDTF">2024-01-23T06:15:20Z</dcterms:modified>
</cp:coreProperties>
</file>