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09" r:id="rId5"/>
    <p:sldId id="306" r:id="rId6"/>
    <p:sldId id="292" r:id="rId7"/>
    <p:sldId id="311" r:id="rId8"/>
    <p:sldId id="313" r:id="rId9"/>
    <p:sldId id="314" r:id="rId10"/>
    <p:sldId id="315" r:id="rId11"/>
    <p:sldId id="317" r:id="rId12"/>
    <p:sldId id="296" r:id="rId13"/>
    <p:sldId id="318" r:id="rId14"/>
    <p:sldId id="316" r:id="rId15"/>
    <p:sldId id="26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05" r:id="rId2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9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Автор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9C93"/>
    <a:srgbClr val="F7EDE9"/>
    <a:srgbClr val="4D7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524" autoAdjust="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pos="3840"/>
        <p:guide orient="horz" pos="9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7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A2B9E2-53F0-4ADC-8E46-38B22EBC2A56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3_2" csCatId="accent3" phldr="1"/>
      <dgm:spPr/>
      <dgm:t>
        <a:bodyPr rtlCol="0"/>
        <a:lstStyle/>
        <a:p>
          <a:pPr rtl="0"/>
          <a:endParaRPr lang="en-US"/>
        </a:p>
      </dgm:t>
    </dgm:pt>
    <dgm:pt modelId="{C4879951-FE2E-4A07-B5B1-1E2CB2DCE9C2}">
      <dgm:prSet phldrT="[Text]" phldr="0" custT="1"/>
      <dgm:spPr>
        <a:ln>
          <a:noFill/>
        </a:ln>
      </dgm:spPr>
      <dgm:t>
        <a:bodyPr tIns="365760" rtlCol="0"/>
        <a:lstStyle/>
        <a:p>
          <a:pPr rtl="0"/>
          <a:r>
            <a:rPr lang="ru-RU" sz="2800" b="1" noProof="0" dirty="0">
              <a:solidFill>
                <a:schemeClr val="accent5">
                  <a:lumMod val="25000"/>
                </a:schemeClr>
              </a:solidFill>
              <a:latin typeface="+mj-lt"/>
            </a:rPr>
            <a:t>Кодекс РБ об образовании</a:t>
          </a:r>
        </a:p>
        <a:p>
          <a:pPr rtl="0"/>
          <a:endParaRPr lang="ru-RU" sz="1800" noProof="0" dirty="0">
            <a:solidFill>
              <a:schemeClr val="tx1"/>
            </a:solidFill>
            <a:latin typeface="+mj-lt"/>
          </a:endParaRPr>
        </a:p>
      </dgm:t>
    </dgm:pt>
    <dgm:pt modelId="{519E7D13-95C2-4D5E-AC29-F9E5914B294F}" type="parTrans" cxnId="{067FC511-E1FD-4152-830C-FDF481AFF5D1}">
      <dgm:prSet/>
      <dgm:spPr/>
      <dgm:t>
        <a:bodyPr rtlCol="0"/>
        <a:lstStyle/>
        <a:p>
          <a:pPr rtl="0"/>
          <a:endParaRPr lang="ru-RU" sz="1800" noProof="0" dirty="0">
            <a:solidFill>
              <a:schemeClr val="tx1"/>
            </a:solidFill>
            <a:latin typeface="+mj-lt"/>
          </a:endParaRPr>
        </a:p>
      </dgm:t>
    </dgm:pt>
    <dgm:pt modelId="{3919F06D-0E72-4383-B054-A6492C43359A}" type="sibTrans" cxnId="{067FC511-E1FD-4152-830C-FDF481AFF5D1}">
      <dgm:prSet/>
      <dgm:spPr/>
      <dgm:t>
        <a:bodyPr rtlCol="0"/>
        <a:lstStyle/>
        <a:p>
          <a:pPr rtl="0"/>
          <a:endParaRPr lang="ru-RU" sz="1800" noProof="0" dirty="0">
            <a:solidFill>
              <a:schemeClr val="tx1"/>
            </a:solidFill>
            <a:latin typeface="+mj-lt"/>
          </a:endParaRPr>
        </a:p>
      </dgm:t>
    </dgm:pt>
    <dgm:pt modelId="{E90122EF-7E6F-4A23-968F-90A0DB380749}">
      <dgm:prSet phldrT="[Text]" phldr="0" custT="1"/>
      <dgm:spPr>
        <a:ln>
          <a:noFill/>
        </a:ln>
      </dgm:spPr>
      <dgm:t>
        <a:bodyPr rtlCol="0"/>
        <a:lstStyle/>
        <a:p>
          <a:pPr rtl="0"/>
          <a:r>
            <a:rPr lang="ru-RU" sz="1600" b="1" noProof="0" dirty="0">
              <a:solidFill>
                <a:schemeClr val="accent5">
                  <a:lumMod val="25000"/>
                </a:schemeClr>
              </a:solidFill>
              <a:latin typeface="+mj-lt"/>
            </a:rPr>
            <a:t>Взаимодействие учреждений образования при реализации образовательных программ ПТО с организациями-заказчиками кадров</a:t>
          </a:r>
        </a:p>
        <a:p>
          <a:pPr rtl="0"/>
          <a:r>
            <a:rPr lang="ru-RU" sz="1600" b="1" noProof="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ст.172</a:t>
          </a:r>
          <a:endParaRPr lang="ru-RU" sz="1600" b="1" noProof="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A6102F-EFA3-4A37-8094-920B60E95634}" type="parTrans" cxnId="{E5C7F86B-4F82-4021-95F2-C28DAC403C0A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ru-RU" sz="1800" noProof="0" dirty="0">
            <a:solidFill>
              <a:schemeClr val="tx1"/>
            </a:solidFill>
            <a:latin typeface="+mj-lt"/>
          </a:endParaRPr>
        </a:p>
      </dgm:t>
    </dgm:pt>
    <dgm:pt modelId="{3502DD61-DB08-4893-BB39-096F5EDFDB7E}" type="sibTrans" cxnId="{E5C7F86B-4F82-4021-95F2-C28DAC403C0A}">
      <dgm:prSet/>
      <dgm:spPr/>
      <dgm:t>
        <a:bodyPr rtlCol="0"/>
        <a:lstStyle/>
        <a:p>
          <a:pPr rtl="0"/>
          <a:endParaRPr lang="ru-RU" sz="1800" noProof="0" dirty="0">
            <a:solidFill>
              <a:schemeClr val="tx1"/>
            </a:solidFill>
            <a:latin typeface="+mj-lt"/>
          </a:endParaRPr>
        </a:p>
      </dgm:t>
    </dgm:pt>
    <dgm:pt modelId="{3EFF81BA-1920-438E-9DBD-E463C3BD71DF}">
      <dgm:prSet phldrT="[Text]" phldr="0" custT="1"/>
      <dgm:spPr>
        <a:ln>
          <a:noFill/>
        </a:ln>
      </dgm:spPr>
      <dgm:t>
        <a:bodyPr rtlCol="0"/>
        <a:lstStyle/>
        <a:p>
          <a:pPr rtl="0"/>
          <a:r>
            <a:rPr lang="ru-RU" sz="1600" b="1" noProof="0" dirty="0">
              <a:solidFill>
                <a:schemeClr val="accent5">
                  <a:lumMod val="25000"/>
                </a:schemeClr>
              </a:solidFill>
              <a:latin typeface="+mj-lt"/>
            </a:rPr>
            <a:t>Взаимодействие учреждений образования при реализации образовательных программ ССО с организациями-заказчиками кадров</a:t>
          </a:r>
        </a:p>
        <a:p>
          <a:pPr rtl="0"/>
          <a:r>
            <a:rPr lang="ru-RU" sz="1600" b="1" noProof="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ст.190</a:t>
          </a:r>
          <a:endParaRPr lang="ru-RU" sz="1600" b="1" noProof="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511FD6-6AC9-4013-9B60-6232DA58E765}" type="sibTrans" cxnId="{8E4386B7-6086-4529-B9B7-BD5B078DD933}">
      <dgm:prSet/>
      <dgm:spPr/>
      <dgm:t>
        <a:bodyPr rtlCol="0"/>
        <a:lstStyle/>
        <a:p>
          <a:pPr rtl="0"/>
          <a:endParaRPr lang="ru-RU" sz="1800" noProof="0" dirty="0">
            <a:solidFill>
              <a:schemeClr val="tx1"/>
            </a:solidFill>
            <a:latin typeface="+mj-lt"/>
          </a:endParaRPr>
        </a:p>
      </dgm:t>
    </dgm:pt>
    <dgm:pt modelId="{183DC87C-F226-46F2-B3DE-16B83B4C90FF}" type="parTrans" cxnId="{8E4386B7-6086-4529-B9B7-BD5B078DD933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ru-RU" sz="1800" noProof="0" dirty="0">
            <a:solidFill>
              <a:schemeClr val="tx1"/>
            </a:solidFill>
            <a:latin typeface="+mj-lt"/>
          </a:endParaRPr>
        </a:p>
      </dgm:t>
    </dgm:pt>
    <dgm:pt modelId="{31A26779-B355-432C-9E48-46E69AA863DB}">
      <dgm:prSet phldrT="[Text]" phldr="0" custT="1"/>
      <dgm:spPr>
        <a:ln>
          <a:noFill/>
        </a:ln>
      </dgm:spPr>
      <dgm:t>
        <a:bodyPr rtlCol="0"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sz="1600" b="1" noProof="0" dirty="0">
              <a:solidFill>
                <a:schemeClr val="accent5">
                  <a:lumMod val="25000"/>
                </a:schemeClr>
              </a:solidFill>
              <a:latin typeface="+mj-lt"/>
            </a:rPr>
            <a:t>Система научно-методического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1600" b="1" noProof="0" dirty="0">
              <a:solidFill>
                <a:schemeClr val="accent5">
                  <a:lumMod val="25000"/>
                </a:schemeClr>
              </a:solidFill>
              <a:latin typeface="+mj-lt"/>
            </a:rPr>
            <a:t>обеспечения ПТО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1600" b="1" noProof="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ст.179</a:t>
          </a:r>
          <a:endParaRPr lang="ru-RU" sz="1600" b="1" noProof="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1600" b="1" noProof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Пункты 4.5, 4.6</a:t>
          </a:r>
        </a:p>
      </dgm:t>
    </dgm:pt>
    <dgm:pt modelId="{DAE66C87-98C6-40E7-9CC5-56DC7BEE7E8D}" type="sibTrans" cxnId="{A2D9EE1D-FBA4-48C0-A96E-7E1A4824DEE5}">
      <dgm:prSet/>
      <dgm:spPr/>
      <dgm:t>
        <a:bodyPr rtlCol="0"/>
        <a:lstStyle/>
        <a:p>
          <a:pPr rtl="0"/>
          <a:endParaRPr lang="ru-RU" noProof="0" dirty="0"/>
        </a:p>
      </dgm:t>
    </dgm:pt>
    <dgm:pt modelId="{62A8C1DC-BBF2-4B56-B1F8-F80E66CD17C0}" type="parTrans" cxnId="{A2D9EE1D-FBA4-48C0-A96E-7E1A4824DEE5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ru-RU" noProof="0" dirty="0"/>
        </a:p>
      </dgm:t>
    </dgm:pt>
    <dgm:pt modelId="{CA2FEC29-3EF7-4280-BECF-2C08F73E55B7}">
      <dgm:prSet phldrT="[Text]" phldr="0" custT="1"/>
      <dgm:spPr>
        <a:ln>
          <a:noFill/>
        </a:ln>
      </dgm:spPr>
      <dgm:t>
        <a:bodyPr rtlCol="0"/>
        <a:lstStyle/>
        <a:p>
          <a:pPr rtl="0">
            <a:lnSpc>
              <a:spcPct val="90000"/>
            </a:lnSpc>
            <a:spcAft>
              <a:spcPct val="35000"/>
            </a:spcAft>
          </a:pPr>
          <a:r>
            <a:rPr lang="ru-RU" sz="1600" b="1" noProof="0" dirty="0">
              <a:solidFill>
                <a:schemeClr val="accent5">
                  <a:lumMod val="25000"/>
                </a:schemeClr>
              </a:solidFill>
              <a:latin typeface="+mj-lt"/>
            </a:rPr>
            <a:t>Система научно-методического обеспечения ССО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1600" b="1" noProof="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ст.195</a:t>
          </a:r>
          <a:endParaRPr lang="ru-RU" sz="1600" b="1" noProof="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1600" b="1" noProof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Пункты 4.6, 4.7</a:t>
          </a:r>
        </a:p>
      </dgm:t>
    </dgm:pt>
    <dgm:pt modelId="{699D8503-5DD3-4E17-B80F-4006F881D9F3}" type="sibTrans" cxnId="{DF3CCC31-8411-41DA-8D90-F44DCB2F63CC}">
      <dgm:prSet/>
      <dgm:spPr/>
      <dgm:t>
        <a:bodyPr rtlCol="0"/>
        <a:lstStyle/>
        <a:p>
          <a:pPr rtl="0"/>
          <a:endParaRPr lang="ru-RU" noProof="0" dirty="0"/>
        </a:p>
      </dgm:t>
    </dgm:pt>
    <dgm:pt modelId="{8619BB96-EEDD-4685-83E0-2B452A4CEFBD}" type="parTrans" cxnId="{DF3CCC31-8411-41DA-8D90-F44DCB2F63CC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ru-RU" noProof="0" dirty="0"/>
        </a:p>
      </dgm:t>
    </dgm:pt>
    <dgm:pt modelId="{39203E46-87DB-4380-BB72-399C63E67D51}" type="pres">
      <dgm:prSet presAssocID="{CBA2B9E2-53F0-4ADC-8E46-38B22EBC2A5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FB0E2F0-5BF7-4CF4-8813-52E7D8FCE17D}" type="pres">
      <dgm:prSet presAssocID="{C4879951-FE2E-4A07-B5B1-1E2CB2DCE9C2}" presName="hierRoot1" presStyleCnt="0">
        <dgm:presLayoutVars>
          <dgm:hierBranch val="init"/>
        </dgm:presLayoutVars>
      </dgm:prSet>
      <dgm:spPr/>
    </dgm:pt>
    <dgm:pt modelId="{68D0F851-AE0E-489C-9295-8F0AFD03C6AF}" type="pres">
      <dgm:prSet presAssocID="{C4879951-FE2E-4A07-B5B1-1E2CB2DCE9C2}" presName="rootComposite1" presStyleCnt="0"/>
      <dgm:spPr/>
    </dgm:pt>
    <dgm:pt modelId="{77A167E2-E1AF-4D5E-9C92-994B1DE28A97}" type="pres">
      <dgm:prSet presAssocID="{C4879951-FE2E-4A07-B5B1-1E2CB2DCE9C2}" presName="rootText1" presStyleLbl="node0" presStyleIdx="0" presStyleCnt="1" custScaleX="97085" custScaleY="1427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F92B41-0893-46A8-B126-437873777856}" type="pres">
      <dgm:prSet presAssocID="{C4879951-FE2E-4A07-B5B1-1E2CB2DCE9C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33FB061-7E6E-4CCD-B5C2-ABBD43995FD5}" type="pres">
      <dgm:prSet presAssocID="{C4879951-FE2E-4A07-B5B1-1E2CB2DCE9C2}" presName="hierChild2" presStyleCnt="0"/>
      <dgm:spPr/>
    </dgm:pt>
    <dgm:pt modelId="{64EB3E4B-9DF1-41C2-B537-8771A225FF51}" type="pres">
      <dgm:prSet presAssocID="{73A6102F-EFA3-4A37-8094-920B60E95634}" presName="Name64" presStyleLbl="parChTrans1D2" presStyleIdx="0" presStyleCnt="2"/>
      <dgm:spPr/>
      <dgm:t>
        <a:bodyPr/>
        <a:lstStyle/>
        <a:p>
          <a:endParaRPr lang="ru-RU"/>
        </a:p>
      </dgm:t>
    </dgm:pt>
    <dgm:pt modelId="{4E32F3BB-74F5-475A-9C46-C67DC9CA1071}" type="pres">
      <dgm:prSet presAssocID="{E90122EF-7E6F-4A23-968F-90A0DB380749}" presName="hierRoot2" presStyleCnt="0">
        <dgm:presLayoutVars>
          <dgm:hierBranch val="init"/>
        </dgm:presLayoutVars>
      </dgm:prSet>
      <dgm:spPr/>
    </dgm:pt>
    <dgm:pt modelId="{AA8BD1EC-1741-4F7D-98E0-42B93F1162BE}" type="pres">
      <dgm:prSet presAssocID="{E90122EF-7E6F-4A23-968F-90A0DB380749}" presName="rootComposite" presStyleCnt="0"/>
      <dgm:spPr/>
    </dgm:pt>
    <dgm:pt modelId="{C154D395-FDEC-442D-B1F2-E2C2BC8DA9E8}" type="pres">
      <dgm:prSet presAssocID="{E90122EF-7E6F-4A23-968F-90A0DB380749}" presName="rootText" presStyleLbl="node2" presStyleIdx="0" presStyleCnt="2" custScaleX="124548" custScaleY="1770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3E4CCC-5480-4B1A-93C8-C3B7D307C322}" type="pres">
      <dgm:prSet presAssocID="{E90122EF-7E6F-4A23-968F-90A0DB380749}" presName="rootConnector" presStyleLbl="node2" presStyleIdx="0" presStyleCnt="2"/>
      <dgm:spPr/>
      <dgm:t>
        <a:bodyPr/>
        <a:lstStyle/>
        <a:p>
          <a:endParaRPr lang="ru-RU"/>
        </a:p>
      </dgm:t>
    </dgm:pt>
    <dgm:pt modelId="{F6DD9BBB-107D-4158-B34A-973A82AEF3F4}" type="pres">
      <dgm:prSet presAssocID="{E90122EF-7E6F-4A23-968F-90A0DB380749}" presName="hierChild4" presStyleCnt="0"/>
      <dgm:spPr/>
    </dgm:pt>
    <dgm:pt modelId="{0E697D12-3BD7-438D-9F15-24413B844181}" type="pres">
      <dgm:prSet presAssocID="{62A8C1DC-BBF2-4B56-B1F8-F80E66CD17C0}" presName="Name64" presStyleLbl="parChTrans1D3" presStyleIdx="0" presStyleCnt="2"/>
      <dgm:spPr/>
      <dgm:t>
        <a:bodyPr/>
        <a:lstStyle/>
        <a:p>
          <a:endParaRPr lang="ru-RU"/>
        </a:p>
      </dgm:t>
    </dgm:pt>
    <dgm:pt modelId="{508F747D-C617-497F-92B9-F15D8A0110B4}" type="pres">
      <dgm:prSet presAssocID="{31A26779-B355-432C-9E48-46E69AA863DB}" presName="hierRoot2" presStyleCnt="0">
        <dgm:presLayoutVars>
          <dgm:hierBranch val="init"/>
        </dgm:presLayoutVars>
      </dgm:prSet>
      <dgm:spPr/>
    </dgm:pt>
    <dgm:pt modelId="{7AF6DC77-0A67-4BCD-96DA-ED56A761137D}" type="pres">
      <dgm:prSet presAssocID="{31A26779-B355-432C-9E48-46E69AA863DB}" presName="rootComposite" presStyleCnt="0"/>
      <dgm:spPr/>
    </dgm:pt>
    <dgm:pt modelId="{52960E96-B766-4CCB-B371-4F2A4432E9B2}" type="pres">
      <dgm:prSet presAssocID="{31A26779-B355-432C-9E48-46E69AA863DB}" presName="rootText" presStyleLbl="node3" presStyleIdx="0" presStyleCnt="2" custScaleX="100906" custScaleY="1508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3FD76D-5CC3-4477-9AE4-E916D188CDC0}" type="pres">
      <dgm:prSet presAssocID="{31A26779-B355-432C-9E48-46E69AA863DB}" presName="rootConnector" presStyleLbl="node3" presStyleIdx="0" presStyleCnt="2"/>
      <dgm:spPr/>
      <dgm:t>
        <a:bodyPr/>
        <a:lstStyle/>
        <a:p>
          <a:endParaRPr lang="ru-RU"/>
        </a:p>
      </dgm:t>
    </dgm:pt>
    <dgm:pt modelId="{F508CC95-586D-47D8-B423-F1CA51CA7C3C}" type="pres">
      <dgm:prSet presAssocID="{31A26779-B355-432C-9E48-46E69AA863DB}" presName="hierChild4" presStyleCnt="0"/>
      <dgm:spPr/>
    </dgm:pt>
    <dgm:pt modelId="{5AA0B381-EA19-4AD6-9252-B1E625C36C7C}" type="pres">
      <dgm:prSet presAssocID="{31A26779-B355-432C-9E48-46E69AA863DB}" presName="hierChild5" presStyleCnt="0"/>
      <dgm:spPr/>
    </dgm:pt>
    <dgm:pt modelId="{51EC5AF3-F220-4C33-AD72-3E4C8F09FC1B}" type="pres">
      <dgm:prSet presAssocID="{E90122EF-7E6F-4A23-968F-90A0DB380749}" presName="hierChild5" presStyleCnt="0"/>
      <dgm:spPr/>
    </dgm:pt>
    <dgm:pt modelId="{4CDE4160-7704-4D6C-B259-551B88F2DC28}" type="pres">
      <dgm:prSet presAssocID="{183DC87C-F226-46F2-B3DE-16B83B4C90FF}" presName="Name64" presStyleLbl="parChTrans1D2" presStyleIdx="1" presStyleCnt="2"/>
      <dgm:spPr/>
      <dgm:t>
        <a:bodyPr/>
        <a:lstStyle/>
        <a:p>
          <a:endParaRPr lang="ru-RU"/>
        </a:p>
      </dgm:t>
    </dgm:pt>
    <dgm:pt modelId="{F1EEBD36-972D-4776-B6FA-30F146CBE4CC}" type="pres">
      <dgm:prSet presAssocID="{3EFF81BA-1920-438E-9DBD-E463C3BD71DF}" presName="hierRoot2" presStyleCnt="0">
        <dgm:presLayoutVars>
          <dgm:hierBranch val="init"/>
        </dgm:presLayoutVars>
      </dgm:prSet>
      <dgm:spPr/>
    </dgm:pt>
    <dgm:pt modelId="{DAED8373-856D-401F-B6A2-37648315DE07}" type="pres">
      <dgm:prSet presAssocID="{3EFF81BA-1920-438E-9DBD-E463C3BD71DF}" presName="rootComposite" presStyleCnt="0"/>
      <dgm:spPr/>
    </dgm:pt>
    <dgm:pt modelId="{ECEBE82E-8419-43D9-A0C8-65FFBFADF737}" type="pres">
      <dgm:prSet presAssocID="{3EFF81BA-1920-438E-9DBD-E463C3BD71DF}" presName="rootText" presStyleLbl="node2" presStyleIdx="1" presStyleCnt="2" custScaleX="124629" custScaleY="1784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82EF26-99AE-4228-906A-68CF9CB21486}" type="pres">
      <dgm:prSet presAssocID="{3EFF81BA-1920-438E-9DBD-E463C3BD71DF}" presName="rootConnector" presStyleLbl="node2" presStyleIdx="1" presStyleCnt="2"/>
      <dgm:spPr/>
      <dgm:t>
        <a:bodyPr/>
        <a:lstStyle/>
        <a:p>
          <a:endParaRPr lang="ru-RU"/>
        </a:p>
      </dgm:t>
    </dgm:pt>
    <dgm:pt modelId="{AF335727-BF06-4F91-AC4F-62AA33CE58EF}" type="pres">
      <dgm:prSet presAssocID="{3EFF81BA-1920-438E-9DBD-E463C3BD71DF}" presName="hierChild4" presStyleCnt="0"/>
      <dgm:spPr/>
    </dgm:pt>
    <dgm:pt modelId="{462B98FC-2196-400C-9F38-FB3D1777E05A}" type="pres">
      <dgm:prSet presAssocID="{8619BB96-EEDD-4685-83E0-2B452A4CEFBD}" presName="Name64" presStyleLbl="parChTrans1D3" presStyleIdx="1" presStyleCnt="2"/>
      <dgm:spPr/>
      <dgm:t>
        <a:bodyPr/>
        <a:lstStyle/>
        <a:p>
          <a:endParaRPr lang="ru-RU"/>
        </a:p>
      </dgm:t>
    </dgm:pt>
    <dgm:pt modelId="{B21DA685-F029-4E6D-AE52-D3091335A6EF}" type="pres">
      <dgm:prSet presAssocID="{CA2FEC29-3EF7-4280-BECF-2C08F73E55B7}" presName="hierRoot2" presStyleCnt="0">
        <dgm:presLayoutVars>
          <dgm:hierBranch val="init"/>
        </dgm:presLayoutVars>
      </dgm:prSet>
      <dgm:spPr/>
    </dgm:pt>
    <dgm:pt modelId="{836B16F6-48D2-48D8-BD10-B743278BEF5B}" type="pres">
      <dgm:prSet presAssocID="{CA2FEC29-3EF7-4280-BECF-2C08F73E55B7}" presName="rootComposite" presStyleCnt="0"/>
      <dgm:spPr/>
    </dgm:pt>
    <dgm:pt modelId="{E68AD8BF-9396-4CBE-BBFE-F4FED8B166FD}" type="pres">
      <dgm:prSet presAssocID="{CA2FEC29-3EF7-4280-BECF-2C08F73E55B7}" presName="rootText" presStyleLbl="node3" presStyleIdx="1" presStyleCnt="2" custScaleX="99081" custScaleY="1525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DE1863-18DB-4B82-A4E1-38E32A9A6BB0}" type="pres">
      <dgm:prSet presAssocID="{CA2FEC29-3EF7-4280-BECF-2C08F73E55B7}" presName="rootConnector" presStyleLbl="node3" presStyleIdx="1" presStyleCnt="2"/>
      <dgm:spPr/>
      <dgm:t>
        <a:bodyPr/>
        <a:lstStyle/>
        <a:p>
          <a:endParaRPr lang="ru-RU"/>
        </a:p>
      </dgm:t>
    </dgm:pt>
    <dgm:pt modelId="{929C3B5A-5851-48B9-8A23-55F79774D2AB}" type="pres">
      <dgm:prSet presAssocID="{CA2FEC29-3EF7-4280-BECF-2C08F73E55B7}" presName="hierChild4" presStyleCnt="0"/>
      <dgm:spPr/>
    </dgm:pt>
    <dgm:pt modelId="{D9C824DA-E915-4F1D-9689-F3A950EA851D}" type="pres">
      <dgm:prSet presAssocID="{CA2FEC29-3EF7-4280-BECF-2C08F73E55B7}" presName="hierChild5" presStyleCnt="0"/>
      <dgm:spPr/>
    </dgm:pt>
    <dgm:pt modelId="{3BA32824-FAC2-4761-A593-6FED291B3C65}" type="pres">
      <dgm:prSet presAssocID="{3EFF81BA-1920-438E-9DBD-E463C3BD71DF}" presName="hierChild5" presStyleCnt="0"/>
      <dgm:spPr/>
    </dgm:pt>
    <dgm:pt modelId="{5D5F1B30-7DEF-4DE7-A58B-70CECF7967DC}" type="pres">
      <dgm:prSet presAssocID="{C4879951-FE2E-4A07-B5B1-1E2CB2DCE9C2}" presName="hierChild3" presStyleCnt="0"/>
      <dgm:spPr/>
    </dgm:pt>
  </dgm:ptLst>
  <dgm:cxnLst>
    <dgm:cxn modelId="{FF6BEF3E-FA12-4F06-8F35-A302906176B9}" type="presOf" srcId="{CBA2B9E2-53F0-4ADC-8E46-38B22EBC2A56}" destId="{39203E46-87DB-4380-BB72-399C63E67D51}" srcOrd="0" destOrd="0" presId="urn:microsoft.com/office/officeart/2009/3/layout/HorizontalOrganizationChart"/>
    <dgm:cxn modelId="{1D507EB9-CF09-4974-9603-73099DB96170}" type="presOf" srcId="{31A26779-B355-432C-9E48-46E69AA863DB}" destId="{52960E96-B766-4CCB-B371-4F2A4432E9B2}" srcOrd="0" destOrd="0" presId="urn:microsoft.com/office/officeart/2009/3/layout/HorizontalOrganizationChart"/>
    <dgm:cxn modelId="{FADB1D89-EC85-49A6-BB95-F1526E15C285}" type="presOf" srcId="{73A6102F-EFA3-4A37-8094-920B60E95634}" destId="{64EB3E4B-9DF1-41C2-B537-8771A225FF51}" srcOrd="0" destOrd="0" presId="urn:microsoft.com/office/officeart/2009/3/layout/HorizontalOrganizationChart"/>
    <dgm:cxn modelId="{61AF3DED-EBDA-4971-AC97-571E3329CC8B}" type="presOf" srcId="{CA2FEC29-3EF7-4280-BECF-2C08F73E55B7}" destId="{33DE1863-18DB-4B82-A4E1-38E32A9A6BB0}" srcOrd="1" destOrd="0" presId="urn:microsoft.com/office/officeart/2009/3/layout/HorizontalOrganizationChart"/>
    <dgm:cxn modelId="{DF3CCC31-8411-41DA-8D90-F44DCB2F63CC}" srcId="{3EFF81BA-1920-438E-9DBD-E463C3BD71DF}" destId="{CA2FEC29-3EF7-4280-BECF-2C08F73E55B7}" srcOrd="0" destOrd="0" parTransId="{8619BB96-EEDD-4685-83E0-2B452A4CEFBD}" sibTransId="{699D8503-5DD3-4E17-B80F-4006F881D9F3}"/>
    <dgm:cxn modelId="{249F32FB-16BE-4487-9473-7848CDF244FC}" type="presOf" srcId="{CA2FEC29-3EF7-4280-BECF-2C08F73E55B7}" destId="{E68AD8BF-9396-4CBE-BBFE-F4FED8B166FD}" srcOrd="0" destOrd="0" presId="urn:microsoft.com/office/officeart/2009/3/layout/HorizontalOrganizationChart"/>
    <dgm:cxn modelId="{522DF65A-F2D4-4050-BCCE-0FC05A21B86B}" type="presOf" srcId="{E90122EF-7E6F-4A23-968F-90A0DB380749}" destId="{C53E4CCC-5480-4B1A-93C8-C3B7D307C322}" srcOrd="1" destOrd="0" presId="urn:microsoft.com/office/officeart/2009/3/layout/HorizontalOrganizationChart"/>
    <dgm:cxn modelId="{5EFAD527-1CC4-42D6-ACA4-DF6D283A00FE}" type="presOf" srcId="{183DC87C-F226-46F2-B3DE-16B83B4C90FF}" destId="{4CDE4160-7704-4D6C-B259-551B88F2DC28}" srcOrd="0" destOrd="0" presId="urn:microsoft.com/office/officeart/2009/3/layout/HorizontalOrganizationChart"/>
    <dgm:cxn modelId="{FC07A574-9D11-43B6-909C-B8DD74DF1E32}" type="presOf" srcId="{3EFF81BA-1920-438E-9DBD-E463C3BD71DF}" destId="{ECEBE82E-8419-43D9-A0C8-65FFBFADF737}" srcOrd="0" destOrd="0" presId="urn:microsoft.com/office/officeart/2009/3/layout/HorizontalOrganizationChart"/>
    <dgm:cxn modelId="{A2D9EE1D-FBA4-48C0-A96E-7E1A4824DEE5}" srcId="{E90122EF-7E6F-4A23-968F-90A0DB380749}" destId="{31A26779-B355-432C-9E48-46E69AA863DB}" srcOrd="0" destOrd="0" parTransId="{62A8C1DC-BBF2-4B56-B1F8-F80E66CD17C0}" sibTransId="{DAE66C87-98C6-40E7-9CC5-56DC7BEE7E8D}"/>
    <dgm:cxn modelId="{25C47AF3-9998-4D14-B710-657B90899D80}" type="presOf" srcId="{E90122EF-7E6F-4A23-968F-90A0DB380749}" destId="{C154D395-FDEC-442D-B1F2-E2C2BC8DA9E8}" srcOrd="0" destOrd="0" presId="urn:microsoft.com/office/officeart/2009/3/layout/HorizontalOrganizationChart"/>
    <dgm:cxn modelId="{8E4386B7-6086-4529-B9B7-BD5B078DD933}" srcId="{C4879951-FE2E-4A07-B5B1-1E2CB2DCE9C2}" destId="{3EFF81BA-1920-438E-9DBD-E463C3BD71DF}" srcOrd="1" destOrd="0" parTransId="{183DC87C-F226-46F2-B3DE-16B83B4C90FF}" sibTransId="{B0511FD6-6AC9-4013-9B60-6232DA58E765}"/>
    <dgm:cxn modelId="{4AE39A6A-D845-4F53-A801-EE6DDF93FA9B}" type="presOf" srcId="{3EFF81BA-1920-438E-9DBD-E463C3BD71DF}" destId="{D282EF26-99AE-4228-906A-68CF9CB21486}" srcOrd="1" destOrd="0" presId="urn:microsoft.com/office/officeart/2009/3/layout/HorizontalOrganizationChart"/>
    <dgm:cxn modelId="{BE006DA6-C0FA-4DB4-B94E-EA011F3457B3}" type="presOf" srcId="{C4879951-FE2E-4A07-B5B1-1E2CB2DCE9C2}" destId="{77A167E2-E1AF-4D5E-9C92-994B1DE28A97}" srcOrd="0" destOrd="0" presId="urn:microsoft.com/office/officeart/2009/3/layout/HorizontalOrganizationChart"/>
    <dgm:cxn modelId="{117BDB49-66DA-42D6-A048-6D3F1DF0D3DA}" type="presOf" srcId="{31A26779-B355-432C-9E48-46E69AA863DB}" destId="{E13FD76D-5CC3-4477-9AE4-E916D188CDC0}" srcOrd="1" destOrd="0" presId="urn:microsoft.com/office/officeart/2009/3/layout/HorizontalOrganizationChart"/>
    <dgm:cxn modelId="{6F83C1B5-CA91-429B-932D-5265B9E5D054}" type="presOf" srcId="{C4879951-FE2E-4A07-B5B1-1E2CB2DCE9C2}" destId="{B8F92B41-0893-46A8-B126-437873777856}" srcOrd="1" destOrd="0" presId="urn:microsoft.com/office/officeart/2009/3/layout/HorizontalOrganizationChart"/>
    <dgm:cxn modelId="{E5C7F86B-4F82-4021-95F2-C28DAC403C0A}" srcId="{C4879951-FE2E-4A07-B5B1-1E2CB2DCE9C2}" destId="{E90122EF-7E6F-4A23-968F-90A0DB380749}" srcOrd="0" destOrd="0" parTransId="{73A6102F-EFA3-4A37-8094-920B60E95634}" sibTransId="{3502DD61-DB08-4893-BB39-096F5EDFDB7E}"/>
    <dgm:cxn modelId="{489F3789-14B2-4E47-AEB9-79E4D66FE35C}" type="presOf" srcId="{8619BB96-EEDD-4685-83E0-2B452A4CEFBD}" destId="{462B98FC-2196-400C-9F38-FB3D1777E05A}" srcOrd="0" destOrd="0" presId="urn:microsoft.com/office/officeart/2009/3/layout/HorizontalOrganizationChart"/>
    <dgm:cxn modelId="{067FC511-E1FD-4152-830C-FDF481AFF5D1}" srcId="{CBA2B9E2-53F0-4ADC-8E46-38B22EBC2A56}" destId="{C4879951-FE2E-4A07-B5B1-1E2CB2DCE9C2}" srcOrd="0" destOrd="0" parTransId="{519E7D13-95C2-4D5E-AC29-F9E5914B294F}" sibTransId="{3919F06D-0E72-4383-B054-A6492C43359A}"/>
    <dgm:cxn modelId="{365304FE-8FCB-4BE7-9829-33A4365FD0D3}" type="presOf" srcId="{62A8C1DC-BBF2-4B56-B1F8-F80E66CD17C0}" destId="{0E697D12-3BD7-438D-9F15-24413B844181}" srcOrd="0" destOrd="0" presId="urn:microsoft.com/office/officeart/2009/3/layout/HorizontalOrganizationChart"/>
    <dgm:cxn modelId="{70097140-F182-4C5B-9386-56B54A5B76EF}" type="presParOf" srcId="{39203E46-87DB-4380-BB72-399C63E67D51}" destId="{CFB0E2F0-5BF7-4CF4-8813-52E7D8FCE17D}" srcOrd="0" destOrd="0" presId="urn:microsoft.com/office/officeart/2009/3/layout/HorizontalOrganizationChart"/>
    <dgm:cxn modelId="{44E3C29C-6B24-43DB-A002-67423BF8CAF5}" type="presParOf" srcId="{CFB0E2F0-5BF7-4CF4-8813-52E7D8FCE17D}" destId="{68D0F851-AE0E-489C-9295-8F0AFD03C6AF}" srcOrd="0" destOrd="0" presId="urn:microsoft.com/office/officeart/2009/3/layout/HorizontalOrganizationChart"/>
    <dgm:cxn modelId="{BFD08724-93DB-4E6C-B81D-94C32B546992}" type="presParOf" srcId="{68D0F851-AE0E-489C-9295-8F0AFD03C6AF}" destId="{77A167E2-E1AF-4D5E-9C92-994B1DE28A97}" srcOrd="0" destOrd="0" presId="urn:microsoft.com/office/officeart/2009/3/layout/HorizontalOrganizationChart"/>
    <dgm:cxn modelId="{941DE0B2-903A-4ADE-80E3-4C2581439317}" type="presParOf" srcId="{68D0F851-AE0E-489C-9295-8F0AFD03C6AF}" destId="{B8F92B41-0893-46A8-B126-437873777856}" srcOrd="1" destOrd="0" presId="urn:microsoft.com/office/officeart/2009/3/layout/HorizontalOrganizationChart"/>
    <dgm:cxn modelId="{4687E48B-BD93-4BA2-8987-6B4540B23489}" type="presParOf" srcId="{CFB0E2F0-5BF7-4CF4-8813-52E7D8FCE17D}" destId="{833FB061-7E6E-4CCD-B5C2-ABBD43995FD5}" srcOrd="1" destOrd="0" presId="urn:microsoft.com/office/officeart/2009/3/layout/HorizontalOrganizationChart"/>
    <dgm:cxn modelId="{B890B879-06E9-47E0-9537-2D3BB97EE126}" type="presParOf" srcId="{833FB061-7E6E-4CCD-B5C2-ABBD43995FD5}" destId="{64EB3E4B-9DF1-41C2-B537-8771A225FF51}" srcOrd="0" destOrd="0" presId="urn:microsoft.com/office/officeart/2009/3/layout/HorizontalOrganizationChart"/>
    <dgm:cxn modelId="{4F5B6E3B-373B-4C65-A736-D06E47498137}" type="presParOf" srcId="{833FB061-7E6E-4CCD-B5C2-ABBD43995FD5}" destId="{4E32F3BB-74F5-475A-9C46-C67DC9CA1071}" srcOrd="1" destOrd="0" presId="urn:microsoft.com/office/officeart/2009/3/layout/HorizontalOrganizationChart"/>
    <dgm:cxn modelId="{5EDD3189-A769-477A-9B0A-C563ABA81B7F}" type="presParOf" srcId="{4E32F3BB-74F5-475A-9C46-C67DC9CA1071}" destId="{AA8BD1EC-1741-4F7D-98E0-42B93F1162BE}" srcOrd="0" destOrd="0" presId="urn:microsoft.com/office/officeart/2009/3/layout/HorizontalOrganizationChart"/>
    <dgm:cxn modelId="{F7B2F8BA-14F5-41E9-8FA6-E2E9A8352245}" type="presParOf" srcId="{AA8BD1EC-1741-4F7D-98E0-42B93F1162BE}" destId="{C154D395-FDEC-442D-B1F2-E2C2BC8DA9E8}" srcOrd="0" destOrd="0" presId="urn:microsoft.com/office/officeart/2009/3/layout/HorizontalOrganizationChart"/>
    <dgm:cxn modelId="{A6D7E436-3D4E-4B77-B2E6-F5D3EA89B5DF}" type="presParOf" srcId="{AA8BD1EC-1741-4F7D-98E0-42B93F1162BE}" destId="{C53E4CCC-5480-4B1A-93C8-C3B7D307C322}" srcOrd="1" destOrd="0" presId="urn:microsoft.com/office/officeart/2009/3/layout/HorizontalOrganizationChart"/>
    <dgm:cxn modelId="{22678542-35DB-4D73-8042-E92198CFB7D3}" type="presParOf" srcId="{4E32F3BB-74F5-475A-9C46-C67DC9CA1071}" destId="{F6DD9BBB-107D-4158-B34A-973A82AEF3F4}" srcOrd="1" destOrd="0" presId="urn:microsoft.com/office/officeart/2009/3/layout/HorizontalOrganizationChart"/>
    <dgm:cxn modelId="{2ADAD03B-FDC3-4129-B584-E7E01E92AE77}" type="presParOf" srcId="{F6DD9BBB-107D-4158-B34A-973A82AEF3F4}" destId="{0E697D12-3BD7-438D-9F15-24413B844181}" srcOrd="0" destOrd="0" presId="urn:microsoft.com/office/officeart/2009/3/layout/HorizontalOrganizationChart"/>
    <dgm:cxn modelId="{13017F8B-F106-4CA8-9A31-7886E2701C50}" type="presParOf" srcId="{F6DD9BBB-107D-4158-B34A-973A82AEF3F4}" destId="{508F747D-C617-497F-92B9-F15D8A0110B4}" srcOrd="1" destOrd="0" presId="urn:microsoft.com/office/officeart/2009/3/layout/HorizontalOrganizationChart"/>
    <dgm:cxn modelId="{D639EC68-618F-4972-863E-71D3DD58671E}" type="presParOf" srcId="{508F747D-C617-497F-92B9-F15D8A0110B4}" destId="{7AF6DC77-0A67-4BCD-96DA-ED56A761137D}" srcOrd="0" destOrd="0" presId="urn:microsoft.com/office/officeart/2009/3/layout/HorizontalOrganizationChart"/>
    <dgm:cxn modelId="{892C061D-CC1C-4606-9C1B-9C693C65A53E}" type="presParOf" srcId="{7AF6DC77-0A67-4BCD-96DA-ED56A761137D}" destId="{52960E96-B766-4CCB-B371-4F2A4432E9B2}" srcOrd="0" destOrd="0" presId="urn:microsoft.com/office/officeart/2009/3/layout/HorizontalOrganizationChart"/>
    <dgm:cxn modelId="{4F154B51-4671-4994-A6DF-846C87EFE70B}" type="presParOf" srcId="{7AF6DC77-0A67-4BCD-96DA-ED56A761137D}" destId="{E13FD76D-5CC3-4477-9AE4-E916D188CDC0}" srcOrd="1" destOrd="0" presId="urn:microsoft.com/office/officeart/2009/3/layout/HorizontalOrganizationChart"/>
    <dgm:cxn modelId="{E7614FE5-7970-4F9B-B6EB-407B235925CF}" type="presParOf" srcId="{508F747D-C617-497F-92B9-F15D8A0110B4}" destId="{F508CC95-586D-47D8-B423-F1CA51CA7C3C}" srcOrd="1" destOrd="0" presId="urn:microsoft.com/office/officeart/2009/3/layout/HorizontalOrganizationChart"/>
    <dgm:cxn modelId="{6339FD73-2F2B-4260-BB37-6E24CEDFFD2D}" type="presParOf" srcId="{508F747D-C617-497F-92B9-F15D8A0110B4}" destId="{5AA0B381-EA19-4AD6-9252-B1E625C36C7C}" srcOrd="2" destOrd="0" presId="urn:microsoft.com/office/officeart/2009/3/layout/HorizontalOrganizationChart"/>
    <dgm:cxn modelId="{8D09DEE1-8489-483C-A263-45C8CBE3B7CA}" type="presParOf" srcId="{4E32F3BB-74F5-475A-9C46-C67DC9CA1071}" destId="{51EC5AF3-F220-4C33-AD72-3E4C8F09FC1B}" srcOrd="2" destOrd="0" presId="urn:microsoft.com/office/officeart/2009/3/layout/HorizontalOrganizationChart"/>
    <dgm:cxn modelId="{EF13A572-8583-4EE2-A139-8045066CCCD7}" type="presParOf" srcId="{833FB061-7E6E-4CCD-B5C2-ABBD43995FD5}" destId="{4CDE4160-7704-4D6C-B259-551B88F2DC28}" srcOrd="2" destOrd="0" presId="urn:microsoft.com/office/officeart/2009/3/layout/HorizontalOrganizationChart"/>
    <dgm:cxn modelId="{F5FA083F-EF61-472C-B648-5CACAD1D2A1C}" type="presParOf" srcId="{833FB061-7E6E-4CCD-B5C2-ABBD43995FD5}" destId="{F1EEBD36-972D-4776-B6FA-30F146CBE4CC}" srcOrd="3" destOrd="0" presId="urn:microsoft.com/office/officeart/2009/3/layout/HorizontalOrganizationChart"/>
    <dgm:cxn modelId="{DA5E5938-434F-452E-8BAA-984994C0A57D}" type="presParOf" srcId="{F1EEBD36-972D-4776-B6FA-30F146CBE4CC}" destId="{DAED8373-856D-401F-B6A2-37648315DE07}" srcOrd="0" destOrd="0" presId="urn:microsoft.com/office/officeart/2009/3/layout/HorizontalOrganizationChart"/>
    <dgm:cxn modelId="{3DBA18C6-E157-49CF-A567-FE2DE8851EAA}" type="presParOf" srcId="{DAED8373-856D-401F-B6A2-37648315DE07}" destId="{ECEBE82E-8419-43D9-A0C8-65FFBFADF737}" srcOrd="0" destOrd="0" presId="urn:microsoft.com/office/officeart/2009/3/layout/HorizontalOrganizationChart"/>
    <dgm:cxn modelId="{A038E307-379D-4EDB-BE23-8BE9B00FB459}" type="presParOf" srcId="{DAED8373-856D-401F-B6A2-37648315DE07}" destId="{D282EF26-99AE-4228-906A-68CF9CB21486}" srcOrd="1" destOrd="0" presId="urn:microsoft.com/office/officeart/2009/3/layout/HorizontalOrganizationChart"/>
    <dgm:cxn modelId="{DB56B1C2-46B8-45D5-BFE3-445469C27DA6}" type="presParOf" srcId="{F1EEBD36-972D-4776-B6FA-30F146CBE4CC}" destId="{AF335727-BF06-4F91-AC4F-62AA33CE58EF}" srcOrd="1" destOrd="0" presId="urn:microsoft.com/office/officeart/2009/3/layout/HorizontalOrganizationChart"/>
    <dgm:cxn modelId="{7F389774-1035-4AD8-AAC6-1A19649D9578}" type="presParOf" srcId="{AF335727-BF06-4F91-AC4F-62AA33CE58EF}" destId="{462B98FC-2196-400C-9F38-FB3D1777E05A}" srcOrd="0" destOrd="0" presId="urn:microsoft.com/office/officeart/2009/3/layout/HorizontalOrganizationChart"/>
    <dgm:cxn modelId="{A99EDF3D-962F-4D2C-97E5-C44BEBA31E9D}" type="presParOf" srcId="{AF335727-BF06-4F91-AC4F-62AA33CE58EF}" destId="{B21DA685-F029-4E6D-AE52-D3091335A6EF}" srcOrd="1" destOrd="0" presId="urn:microsoft.com/office/officeart/2009/3/layout/HorizontalOrganizationChart"/>
    <dgm:cxn modelId="{8CC76FF5-803B-4FFE-84C5-8EC3E6A16750}" type="presParOf" srcId="{B21DA685-F029-4E6D-AE52-D3091335A6EF}" destId="{836B16F6-48D2-48D8-BD10-B743278BEF5B}" srcOrd="0" destOrd="0" presId="urn:microsoft.com/office/officeart/2009/3/layout/HorizontalOrganizationChart"/>
    <dgm:cxn modelId="{7FA2FEE8-0C65-4712-BD0D-347EB897698B}" type="presParOf" srcId="{836B16F6-48D2-48D8-BD10-B743278BEF5B}" destId="{E68AD8BF-9396-4CBE-BBFE-F4FED8B166FD}" srcOrd="0" destOrd="0" presId="urn:microsoft.com/office/officeart/2009/3/layout/HorizontalOrganizationChart"/>
    <dgm:cxn modelId="{880430DE-CB93-4759-B3B0-5F6FD25018EB}" type="presParOf" srcId="{836B16F6-48D2-48D8-BD10-B743278BEF5B}" destId="{33DE1863-18DB-4B82-A4E1-38E32A9A6BB0}" srcOrd="1" destOrd="0" presId="urn:microsoft.com/office/officeart/2009/3/layout/HorizontalOrganizationChart"/>
    <dgm:cxn modelId="{683D35B3-3FC0-43FD-8D47-AE1DFBF893CF}" type="presParOf" srcId="{B21DA685-F029-4E6D-AE52-D3091335A6EF}" destId="{929C3B5A-5851-48B9-8A23-55F79774D2AB}" srcOrd="1" destOrd="0" presId="urn:microsoft.com/office/officeart/2009/3/layout/HorizontalOrganizationChart"/>
    <dgm:cxn modelId="{7DEDFDCC-4B73-40E3-BAA6-09CFE5EF4D23}" type="presParOf" srcId="{B21DA685-F029-4E6D-AE52-D3091335A6EF}" destId="{D9C824DA-E915-4F1D-9689-F3A950EA851D}" srcOrd="2" destOrd="0" presId="urn:microsoft.com/office/officeart/2009/3/layout/HorizontalOrganizationChart"/>
    <dgm:cxn modelId="{3430CDE1-6C40-4189-BB7D-C5DF3362D0DD}" type="presParOf" srcId="{F1EEBD36-972D-4776-B6FA-30F146CBE4CC}" destId="{3BA32824-FAC2-4761-A593-6FED291B3C65}" srcOrd="2" destOrd="0" presId="urn:microsoft.com/office/officeart/2009/3/layout/HorizontalOrganizationChart"/>
    <dgm:cxn modelId="{14ACC737-3752-4674-A794-95F33E6201CE}" type="presParOf" srcId="{CFB0E2F0-5BF7-4CF4-8813-52E7D8FCE17D}" destId="{5D5F1B30-7DEF-4DE7-A58B-70CECF7967D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B98FC-2196-400C-9F38-FB3D1777E05A}">
      <dsp:nvSpPr>
        <dsp:cNvPr id="0" name=""/>
        <dsp:cNvSpPr/>
      </dsp:nvSpPr>
      <dsp:spPr>
        <a:xfrm>
          <a:off x="7195200" y="3359660"/>
          <a:ext cx="594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4929" y="45720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E4160-7704-4D6C-B259-551B88F2DC28}">
      <dsp:nvSpPr>
        <dsp:cNvPr id="0" name=""/>
        <dsp:cNvSpPr/>
      </dsp:nvSpPr>
      <dsp:spPr>
        <a:xfrm>
          <a:off x="2892997" y="2416175"/>
          <a:ext cx="594929" cy="989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7464" y="0"/>
              </a:lnTo>
              <a:lnTo>
                <a:pt x="297464" y="989205"/>
              </a:lnTo>
              <a:lnTo>
                <a:pt x="594929" y="989205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97D12-3BD7-438D-9F15-24413B844181}">
      <dsp:nvSpPr>
        <dsp:cNvPr id="0" name=""/>
        <dsp:cNvSpPr/>
      </dsp:nvSpPr>
      <dsp:spPr>
        <a:xfrm>
          <a:off x="7192791" y="1374835"/>
          <a:ext cx="594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4929" y="45720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EB3E4B-9DF1-41C2-B537-8771A225FF51}">
      <dsp:nvSpPr>
        <dsp:cNvPr id="0" name=""/>
        <dsp:cNvSpPr/>
      </dsp:nvSpPr>
      <dsp:spPr>
        <a:xfrm>
          <a:off x="2892997" y="1420555"/>
          <a:ext cx="594929" cy="995619"/>
        </a:xfrm>
        <a:custGeom>
          <a:avLst/>
          <a:gdLst/>
          <a:ahLst/>
          <a:cxnLst/>
          <a:rect l="0" t="0" r="0" b="0"/>
          <a:pathLst>
            <a:path>
              <a:moveTo>
                <a:pt x="0" y="995619"/>
              </a:moveTo>
              <a:lnTo>
                <a:pt x="297464" y="995619"/>
              </a:lnTo>
              <a:lnTo>
                <a:pt x="297464" y="0"/>
              </a:lnTo>
              <a:lnTo>
                <a:pt x="594929" y="0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A167E2-E1AF-4D5E-9C92-994B1DE28A97}">
      <dsp:nvSpPr>
        <dsp:cNvPr id="0" name=""/>
        <dsp:cNvSpPr/>
      </dsp:nvSpPr>
      <dsp:spPr>
        <a:xfrm>
          <a:off x="5061" y="1768608"/>
          <a:ext cx="2887936" cy="12951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365760" rIns="17780" bIns="17780" numCol="1" spcCol="1270" rtlCol="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noProof="0" dirty="0">
              <a:solidFill>
                <a:schemeClr val="accent5">
                  <a:lumMod val="25000"/>
                </a:schemeClr>
              </a:solidFill>
              <a:latin typeface="+mj-lt"/>
            </a:rPr>
            <a:t>Кодекс РБ об образовании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noProof="0" dirty="0">
            <a:solidFill>
              <a:schemeClr val="tx1"/>
            </a:solidFill>
            <a:latin typeface="+mj-lt"/>
          </a:endParaRPr>
        </a:p>
      </dsp:txBody>
      <dsp:txXfrm>
        <a:off x="5061" y="1768608"/>
        <a:ext cx="2887936" cy="1295133"/>
      </dsp:txXfrm>
    </dsp:sp>
    <dsp:sp modelId="{C154D395-FDEC-442D-B1F2-E2C2BC8DA9E8}">
      <dsp:nvSpPr>
        <dsp:cNvPr id="0" name=""/>
        <dsp:cNvSpPr/>
      </dsp:nvSpPr>
      <dsp:spPr>
        <a:xfrm>
          <a:off x="3487927" y="617264"/>
          <a:ext cx="3704864" cy="160658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rtlCol="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noProof="0" dirty="0">
              <a:solidFill>
                <a:schemeClr val="accent5">
                  <a:lumMod val="25000"/>
                </a:schemeClr>
              </a:solidFill>
              <a:latin typeface="+mj-lt"/>
            </a:rPr>
            <a:t>Взаимодействие учреждений образования при реализации образовательных программ ПТО с организациями-заказчиками кадров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noProof="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ст.172</a:t>
          </a:r>
          <a:endParaRPr lang="ru-RU" sz="1600" b="1" kern="1200" noProof="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7927" y="617264"/>
        <a:ext cx="3704864" cy="1606580"/>
      </dsp:txXfrm>
    </dsp:sp>
    <dsp:sp modelId="{52960E96-B766-4CCB-B371-4F2A4432E9B2}">
      <dsp:nvSpPr>
        <dsp:cNvPr id="0" name=""/>
        <dsp:cNvSpPr/>
      </dsp:nvSpPr>
      <dsp:spPr>
        <a:xfrm>
          <a:off x="7787720" y="736148"/>
          <a:ext cx="3001597" cy="13688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rtlCol="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noProof="0" dirty="0">
              <a:solidFill>
                <a:schemeClr val="accent5">
                  <a:lumMod val="25000"/>
                </a:schemeClr>
              </a:solidFill>
              <a:latin typeface="+mj-lt"/>
            </a:rPr>
            <a:t>Система научно-методического 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noProof="0" dirty="0">
              <a:solidFill>
                <a:schemeClr val="accent5">
                  <a:lumMod val="25000"/>
                </a:schemeClr>
              </a:solidFill>
              <a:latin typeface="+mj-lt"/>
            </a:rPr>
            <a:t>обеспечения ПТО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noProof="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ст.179</a:t>
          </a:r>
          <a:endParaRPr lang="ru-RU" sz="1600" b="1" kern="1200" noProof="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noProof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Пункты 4.5, 4.6</a:t>
          </a:r>
        </a:p>
      </dsp:txBody>
      <dsp:txXfrm>
        <a:off x="7787720" y="736148"/>
        <a:ext cx="3001597" cy="1368812"/>
      </dsp:txXfrm>
    </dsp:sp>
    <dsp:sp modelId="{ECEBE82E-8419-43D9-A0C8-65FFBFADF737}">
      <dsp:nvSpPr>
        <dsp:cNvPr id="0" name=""/>
        <dsp:cNvSpPr/>
      </dsp:nvSpPr>
      <dsp:spPr>
        <a:xfrm>
          <a:off x="3487927" y="2595676"/>
          <a:ext cx="3707273" cy="161940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rtlCol="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noProof="0" dirty="0">
              <a:solidFill>
                <a:schemeClr val="accent5">
                  <a:lumMod val="25000"/>
                </a:schemeClr>
              </a:solidFill>
              <a:latin typeface="+mj-lt"/>
            </a:rPr>
            <a:t>Взаимодействие учреждений образования при реализации образовательных программ ССО с организациями-заказчиками кадров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noProof="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ст.190</a:t>
          </a:r>
          <a:endParaRPr lang="ru-RU" sz="1600" b="1" kern="1200" noProof="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7927" y="2595676"/>
        <a:ext cx="3707273" cy="1619408"/>
      </dsp:txXfrm>
    </dsp:sp>
    <dsp:sp modelId="{E68AD8BF-9396-4CBE-BBFE-F4FED8B166FD}">
      <dsp:nvSpPr>
        <dsp:cNvPr id="0" name=""/>
        <dsp:cNvSpPr/>
      </dsp:nvSpPr>
      <dsp:spPr>
        <a:xfrm>
          <a:off x="7790130" y="2713239"/>
          <a:ext cx="2947310" cy="13842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rtlCol="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noProof="0" dirty="0">
              <a:solidFill>
                <a:schemeClr val="accent5">
                  <a:lumMod val="25000"/>
                </a:schemeClr>
              </a:solidFill>
              <a:latin typeface="+mj-lt"/>
            </a:rPr>
            <a:t>Система научно-методического обеспечения ССО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noProof="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ст.195</a:t>
          </a:r>
          <a:endParaRPr lang="ru-RU" sz="1600" b="1" kern="1200" noProof="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noProof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Пункты 4.6, 4.7</a:t>
          </a:r>
        </a:p>
      </dsp:txBody>
      <dsp:txXfrm>
        <a:off x="7790130" y="2713239"/>
        <a:ext cx="2947310" cy="1384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CC20273-5AA7-4B5D-8917-720BAAB913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1CC58D-E543-4F81-9083-39F6F7D44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A5EADFF-D7FC-48BF-92F7-CDAF902B3D83}" type="datetime1">
              <a:rPr lang="ru-RU" smtClean="0"/>
              <a:t>23.01.2024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66FDA1-CF86-4FB5-8893-04F6CB5B0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D5CFB5-A96B-47B6-A27C-F99C604341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D7E118-DCD0-425E-8F60-56D854F88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2593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B63C4-0E6F-404A-BB46-D3507015C3F8}" type="datetime1">
              <a:rPr lang="ru-RU" smtClean="0"/>
              <a:pPr/>
              <a:t>23.01.2024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6B913A0-8194-43AB-8CE1-D8825DE3150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82767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085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913A0-8194-43AB-8CE1-D8825DE315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6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46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011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993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776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338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39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913A0-8194-43AB-8CE1-D8825DE315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960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913A0-8194-43AB-8CE1-D8825DE315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789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913A0-8194-43AB-8CE1-D8825DE315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824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621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913A0-8194-43AB-8CE1-D8825DE315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678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913A0-8194-43AB-8CE1-D8825DE315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93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014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849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6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961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775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913A0-8194-43AB-8CE1-D8825DE315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91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574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31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8" descr="фотография пальмового листа на розовом фоне&#10;">
            <a:extLst>
              <a:ext uri="{FF2B5EF4-FFF2-40B4-BE49-F238E27FC236}">
                <a16:creationId xmlns:a16="http://schemas.microsoft.com/office/drawing/2014/main" id="{E987AC57-CBB8-467C-8A39-019EA33D0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1192F3-A424-430E-B4BC-525DF06AE7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584" y="1901952"/>
            <a:ext cx="3937416" cy="2387600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8FD8B2AA-F7CC-4211-87D1-ABF49E999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0584" y="4379976"/>
            <a:ext cx="3937416" cy="572798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8CAF1BA5-EAFF-4D55-A445-675B1CEF48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3825" y="1143000"/>
            <a:ext cx="5029200" cy="457200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ки и выг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44" descr="Фотография пальмовых листьев&#10;">
            <a:extLst>
              <a:ext uri="{FF2B5EF4-FFF2-40B4-BE49-F238E27FC236}">
                <a16:creationId xmlns:a16="http://schemas.microsoft.com/office/drawing/2014/main" id="{7C4AAE08-43F5-49E6-AEBD-2C27A2BE0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F83E037-B49C-4664-8547-6F1930E2BD04}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371600"/>
            <a:ext cx="5057774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09928" y="2105025"/>
            <a:ext cx="4178808" cy="338328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54496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4496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14232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14232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Бизнес-план Contoso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8" descr="фотография клавиатуры ноутбука, граничащая с двумя пальмовыми листьями&#10;">
            <a:extLst>
              <a:ext uri="{FF2B5EF4-FFF2-40B4-BE49-F238E27FC236}">
                <a16:creationId xmlns:a16="http://schemas.microsoft.com/office/drawing/2014/main" id="{729C024A-3DD8-474A-848D-7BCCC032B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1584ECC-FA3B-4A7A-A456-6472AE8B1DA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016" y="1929383"/>
            <a:ext cx="4480560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98448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98448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85032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85032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8776" y="1289304"/>
            <a:ext cx="4572000" cy="4334256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Бизнес-план Contoso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6367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14980"/>
            <a:ext cx="10515600" cy="640080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19656"/>
            <a:ext cx="5157787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386584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  <a:endParaRPr lang="ru-RU" dirty="0"/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19656"/>
            <a:ext cx="5183188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386584"/>
            <a:ext cx="5183188" cy="3684588"/>
          </a:xfrm>
        </p:spPr>
        <p:txBody>
          <a:bodyPr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Бизнес-план </a:t>
            </a:r>
            <a:r>
              <a:rPr lang="ru-RU" dirty="0" err="1"/>
              <a:t>Contoso</a:t>
            </a: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057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36192"/>
            <a:ext cx="10515600" cy="4351338"/>
          </a:xfrm>
        </p:spPr>
        <p:txBody>
          <a:bodyPr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  <a:endParaRPr lang="ru-RU" dirty="0"/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Бизнес-план </a:t>
            </a:r>
            <a:r>
              <a:rPr lang="ru-RU" dirty="0" err="1"/>
              <a:t>Contoso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0187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ня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10" y="1878096"/>
            <a:ext cx="4572000" cy="93920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Бизнес-план Contoso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4EF15002-67E4-4A4E-8458-C33E897B7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910" y="3184149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5FEF5233-78E0-4693-B7BD-AB83F37049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184910" y="2888594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DAFFB0F1-B93F-405D-9BAC-C8487E8EAD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84910" y="4340145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78DECC8A-9731-47C9-ADC8-DB414C006D1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184910" y="4044590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</p:spTree>
    <p:extLst>
      <p:ext uri="{BB962C8B-B14F-4D97-AF65-F5344CB8AC3E}">
        <p14:creationId xmlns:p14="http://schemas.microsoft.com/office/powerpoint/2010/main" val="405067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3" descr="фото листьев крупным планом&#10;">
            <a:extLst>
              <a:ext uri="{FF2B5EF4-FFF2-40B4-BE49-F238E27FC236}">
                <a16:creationId xmlns:a16="http://schemas.microsoft.com/office/drawing/2014/main" id="{5B334254-BCFF-4714-B7C4-38E7C0814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FE1AAB-5EBC-4913-9A1E-DBC69C761B22}"/>
              </a:ext>
            </a:extLst>
          </p:cNvPr>
          <p:cNvSpPr/>
          <p:nvPr userDrawn="1"/>
        </p:nvSpPr>
        <p:spPr>
          <a:xfrm>
            <a:off x="4066032" y="0"/>
            <a:ext cx="4059936" cy="6858000"/>
          </a:xfrm>
          <a:prstGeom prst="rect">
            <a:avLst/>
          </a:prstGeom>
          <a:solidFill>
            <a:schemeClr val="accent5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2450592"/>
            <a:ext cx="2743200" cy="640080"/>
          </a:xfrm>
        </p:spPr>
        <p:txBody>
          <a:bodyPr rtlCol="0">
            <a:noAutofit/>
          </a:bodyPr>
          <a:lstStyle>
            <a:lvl1pPr algn="ctr"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4400" y="3566160"/>
            <a:ext cx="2743200" cy="265176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Бизнес-план Contoso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0435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рмулировка мисс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тография пальмовых листьев&#10;">
            <a:extLst>
              <a:ext uri="{FF2B5EF4-FFF2-40B4-BE49-F238E27FC236}">
                <a16:creationId xmlns:a16="http://schemas.microsoft.com/office/drawing/2014/main" id="{A048BE5A-008A-4FF6-883D-F5F006940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581EE29-7D44-4587-82CF-1233814B753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8" name="Рисунок 10">
            <a:extLst>
              <a:ext uri="{FF2B5EF4-FFF2-40B4-BE49-F238E27FC236}">
                <a16:creationId xmlns:a16="http://schemas.microsoft.com/office/drawing/2014/main" id="{D9DE5763-72AE-43A2-A15B-0A85851E8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777240"/>
            <a:ext cx="5184648" cy="530352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828800"/>
            <a:ext cx="4087368" cy="841248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3040" y="2799983"/>
            <a:ext cx="4087368" cy="2203704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Бизнес-план Contoso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1832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64">
            <a:extLst>
              <a:ext uri="{FF2B5EF4-FFF2-40B4-BE49-F238E27FC236}">
                <a16:creationId xmlns:a16="http://schemas.microsoft.com/office/drawing/2014/main" id="{D73C250B-F170-486D-A636-FAA4ED92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88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AE32DAA-2F83-4F0B-B593-EAEC38A22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F62CE30-AF00-49C9-BB4C-FF4623AE48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11E27B3C-F9CB-489A-B87D-B019E8024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DE0F61DF-6086-4D91-A1DB-0C91BD225C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236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DD1B9ECE-8B72-4E8C-BF0F-42BAD333E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78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id="{CC01C00D-D845-4EA4-ACEA-80430CEC0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2360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E36DA0C1-756A-41EF-BD41-B210DAD57A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4652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7" name="Текст 12">
            <a:extLst>
              <a:ext uri="{FF2B5EF4-FFF2-40B4-BE49-F238E27FC236}">
                <a16:creationId xmlns:a16="http://schemas.microsoft.com/office/drawing/2014/main" id="{22C7D19B-8BCA-4A46-A531-C74F00C501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6204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A1BA12AE-AA7B-4898-AE4C-6EF1BF0293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5886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C824A7A5-D0EA-414B-A57F-AFC09799DF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068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9" name="Текст 12">
            <a:extLst>
              <a:ext uri="{FF2B5EF4-FFF2-40B4-BE49-F238E27FC236}">
                <a16:creationId xmlns:a16="http://schemas.microsoft.com/office/drawing/2014/main" id="{0CCA0A92-44E0-4256-BDF5-D01C27404D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9412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0" name="Текст 12">
            <a:extLst>
              <a:ext uri="{FF2B5EF4-FFF2-40B4-BE49-F238E27FC236}">
                <a16:creationId xmlns:a16="http://schemas.microsoft.com/office/drawing/2014/main" id="{16D5C7BE-6D3E-4E7E-BBE6-230B10C2F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49094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Бизнес-план Contoso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8">
            <a:extLst>
              <a:ext uri="{FF2B5EF4-FFF2-40B4-BE49-F238E27FC236}">
                <a16:creationId xmlns:a16="http://schemas.microsoft.com/office/drawing/2014/main" id="{FCA6EB2C-E8DA-46AE-AD91-63B890E4A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Бизнес-план Contoso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1" name="Заполнитель графического элемента SmartArt 20">
            <a:extLst>
              <a:ext uri="{FF2B5EF4-FFF2-40B4-BE49-F238E27FC236}">
                <a16:creationId xmlns:a16="http://schemas.microsoft.com/office/drawing/2014/main" id="{22DDECCB-0586-4A4E-B5E8-F4F3A0C4DD2C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1088136" y="2039112"/>
            <a:ext cx="10515600" cy="3960812"/>
          </a:xfrm>
        </p:spPr>
        <p:txBody>
          <a:bodyPr rtlCol="0"/>
          <a:lstStyle/>
          <a:p>
            <a:pPr rtl="0"/>
            <a:r>
              <a:rPr lang="ru-RU" noProof="0"/>
              <a:t>Вставка рисунка SmartArt</a:t>
            </a:r>
          </a:p>
        </p:txBody>
      </p:sp>
    </p:spTree>
    <p:extLst>
      <p:ext uri="{BB962C8B-B14F-4D97-AF65-F5344CB8AC3E}">
        <p14:creationId xmlns:p14="http://schemas.microsoft.com/office/powerpoint/2010/main" val="392502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Возмож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фото растений крупным планом&#10;">
            <a:extLst>
              <a:ext uri="{FF2B5EF4-FFF2-40B4-BE49-F238E27FC236}">
                <a16:creationId xmlns:a16="http://schemas.microsoft.com/office/drawing/2014/main" id="{7863BFED-18F0-48ED-A69C-CA7DB5654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072CCB7-8B6D-4640-9349-4BF4E6715721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55BE3A6-48FA-4624-9CA9-027EFA2EF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90913CB-E9D8-4BC6-BF27-FBDED2266B7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657183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57183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AC961473-F8E7-498A-AFFD-2BC0065884E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657183" y="3567512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F32F6735-86D0-4D0F-9741-8D6C74C99BA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57183" y="3863067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DAD41BAB-B874-4283-8FDD-618EAB4B7CC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57183" y="4737597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6382FE5C-EADC-4EF2-9E4F-06BDCA5551B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657183" y="5033152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65016684-22E4-49BC-9E14-2E73CF3F757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04811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5C52459E-612F-4699-B9E5-39839B5B6D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4811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C93FEF41-CD0D-4D3A-90FA-2F123068E73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04811" y="3570539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56A7E58B-04CA-4390-878D-CBE6185E320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04811" y="3865136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Бизнес-план Contoso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1926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ткая характеристика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5FF0F6C8-DE96-49F6-9B94-970D5FD91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4849AF-E9E9-4606-B5ED-99DD9840B922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331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230B408-EB55-4F52-8E6D-81122B0E67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945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594AD6F-861E-4958-9DD7-5C6CBEA1534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6559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Бизнес-план Contoso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2795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5AA14AE4-11F2-4FDA-9E81-B2567D6A6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6181344" cy="6858000"/>
          </a:xfrm>
          <a:custGeom>
            <a:avLst/>
            <a:gdLst>
              <a:gd name="connsiteX0" fmla="*/ 961757 w 6181344"/>
              <a:gd name="connsiteY0" fmla="*/ 4070850 h 6858000"/>
              <a:gd name="connsiteX1" fmla="*/ 961757 w 6181344"/>
              <a:gd name="connsiteY1" fmla="*/ 5076690 h 6858000"/>
              <a:gd name="connsiteX2" fmla="*/ 6094475 w 6181344"/>
              <a:gd name="connsiteY2" fmla="*/ 5076690 h 6858000"/>
              <a:gd name="connsiteX3" fmla="*/ 6094475 w 6181344"/>
              <a:gd name="connsiteY3" fmla="*/ 4070850 h 6858000"/>
              <a:gd name="connsiteX4" fmla="*/ 0 w 6181344"/>
              <a:gd name="connsiteY4" fmla="*/ 0 h 6858000"/>
              <a:gd name="connsiteX5" fmla="*/ 6181344 w 6181344"/>
              <a:gd name="connsiteY5" fmla="*/ 0 h 6858000"/>
              <a:gd name="connsiteX6" fmla="*/ 6181344 w 6181344"/>
              <a:gd name="connsiteY6" fmla="*/ 6858000 h 6858000"/>
              <a:gd name="connsiteX7" fmla="*/ 0 w 618134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1344" h="6858000">
                <a:moveTo>
                  <a:pt x="961757" y="4070850"/>
                </a:moveTo>
                <a:lnTo>
                  <a:pt x="961757" y="5076690"/>
                </a:lnTo>
                <a:lnTo>
                  <a:pt x="6094475" y="5076690"/>
                </a:lnTo>
                <a:lnTo>
                  <a:pt x="6094475" y="4070850"/>
                </a:lnTo>
                <a:close/>
                <a:moveTo>
                  <a:pt x="0" y="0"/>
                </a:moveTo>
                <a:lnTo>
                  <a:pt x="6181344" y="0"/>
                </a:lnTo>
                <a:lnTo>
                  <a:pt x="618134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93EBD09-1706-473B-B779-2BE1D717216B}"/>
              </a:ext>
            </a:extLst>
          </p:cNvPr>
          <p:cNvSpPr/>
          <p:nvPr userDrawn="1"/>
        </p:nvSpPr>
        <p:spPr>
          <a:xfrm>
            <a:off x="963281" y="4070850"/>
            <a:ext cx="5132718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28" y="4151376"/>
            <a:ext cx="4443664" cy="914400"/>
          </a:xfrm>
        </p:spPr>
        <p:txBody>
          <a:bodyPr rtlCol="0" anchor="ctr" anchorCtr="0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5F381AAE-62C0-4761-90A8-43C8E0B3D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0" y="777240"/>
            <a:ext cx="8229600" cy="5303520"/>
          </a:xfrm>
          <a:custGeom>
            <a:avLst/>
            <a:gdLst>
              <a:gd name="connsiteX0" fmla="*/ 0 w 8229600"/>
              <a:gd name="connsiteY0" fmla="*/ 0 h 5303520"/>
              <a:gd name="connsiteX1" fmla="*/ 8229600 w 8229600"/>
              <a:gd name="connsiteY1" fmla="*/ 0 h 5303520"/>
              <a:gd name="connsiteX2" fmla="*/ 8229600 w 8229600"/>
              <a:gd name="connsiteY2" fmla="*/ 5303520 h 5303520"/>
              <a:gd name="connsiteX3" fmla="*/ 0 w 8229600"/>
              <a:gd name="connsiteY3" fmla="*/ 5303520 h 5303520"/>
              <a:gd name="connsiteX4" fmla="*/ 0 w 8229600"/>
              <a:gd name="connsiteY4" fmla="*/ 4299450 h 5303520"/>
              <a:gd name="connsiteX5" fmla="*/ 3047999 w 8229600"/>
              <a:gd name="connsiteY5" fmla="*/ 4299450 h 5303520"/>
              <a:gd name="connsiteX6" fmla="*/ 3047999 w 8229600"/>
              <a:gd name="connsiteY6" fmla="*/ 3293610 h 5303520"/>
              <a:gd name="connsiteX7" fmla="*/ 0 w 8229600"/>
              <a:gd name="connsiteY7" fmla="*/ 329361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0" h="5303520">
                <a:moveTo>
                  <a:pt x="0" y="0"/>
                </a:moveTo>
                <a:lnTo>
                  <a:pt x="8229600" y="0"/>
                </a:lnTo>
                <a:lnTo>
                  <a:pt x="8229600" y="5303520"/>
                </a:lnTo>
                <a:lnTo>
                  <a:pt x="0" y="5303520"/>
                </a:lnTo>
                <a:lnTo>
                  <a:pt x="0" y="4299450"/>
                </a:lnTo>
                <a:lnTo>
                  <a:pt x="3047999" y="4299450"/>
                </a:lnTo>
                <a:lnTo>
                  <a:pt x="3047999" y="3293610"/>
                </a:lnTo>
                <a:lnTo>
                  <a:pt x="0" y="329361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Бизнес-план Contoso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епция бизне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0F3BCA8-7FE0-4921-AE34-6F98AC0AC858}"/>
              </a:ext>
            </a:extLst>
          </p:cNvPr>
          <p:cNvSpPr/>
          <p:nvPr userDrawn="1"/>
        </p:nvSpPr>
        <p:spPr>
          <a:xfrm>
            <a:off x="6096000" y="1143000"/>
            <a:ext cx="5486400" cy="457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 rtl="0"/>
            <a:endParaRPr lang="ru-RU" sz="3600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43000"/>
            <a:ext cx="5486400" cy="4572000"/>
          </a:xfrm>
          <a:solidFill>
            <a:schemeClr val="bg1">
              <a:alpha val="90000"/>
            </a:schemeClr>
          </a:solidFill>
        </p:spPr>
        <p:txBody>
          <a:bodyPr lIns="612648" tIns="822960" rIns="457200" rtlCol="0" anchor="t">
            <a:noAutofit/>
          </a:bodyPr>
          <a:lstStyle>
            <a:lvl1pPr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9400" y="2996693"/>
            <a:ext cx="4416552" cy="221698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Бизнес-план Contoso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51462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4" name="Текст 3">
            <a:extLst>
              <a:ext uri="{FF2B5EF4-FFF2-40B4-BE49-F238E27FC236}">
                <a16:creationId xmlns:a16="http://schemas.microsoft.com/office/drawing/2014/main" id="{7CFD315B-9E75-4209-B7A2-80B8449A4E2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48840" y="1993392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rtlCol="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Название элемента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0FE649C6-E102-4D6E-ABCC-F2992D2819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255264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BE213787-ACF7-458D-9A73-3F194978B6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6154F8E5-E3E5-4C0F-AE2F-2170C25EDC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2344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B1453360-81EF-4EB1-B249-712DA6E62C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9FBB54B5-A522-4A23-BBF7-AD1A18EDFD1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867C3CE9-8463-4382-AE21-F6BF3518D0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FDB7C866-DDCF-4E42-8CC8-A211234AFB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C4F4671C-F421-46D3-B43B-46B3F0DF59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0E7055C4-CE9C-411A-A475-92AB82FE1E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9" name="Текст 10">
            <a:extLst>
              <a:ext uri="{FF2B5EF4-FFF2-40B4-BE49-F238E27FC236}">
                <a16:creationId xmlns:a16="http://schemas.microsoft.com/office/drawing/2014/main" id="{5B7AA0C1-6D4F-4D6B-9E27-6ECEE6F4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6D392CE7-6DB5-412C-939E-200FAC2164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A5EC4B0C-5DD6-4EEB-AF30-E36D4F9E5EC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1" name="Текст 10">
            <a:extLst>
              <a:ext uri="{FF2B5EF4-FFF2-40B4-BE49-F238E27FC236}">
                <a16:creationId xmlns:a16="http://schemas.microsoft.com/office/drawing/2014/main" id="{2521C66C-8612-487A-AB8B-18249AB8BF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824436FA-ECBE-4BB1-9126-66F330E7F0A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114800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id="{0622C4FE-C10F-4B57-B40B-0FA21F33051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3" name="Текст 10">
            <a:extLst>
              <a:ext uri="{FF2B5EF4-FFF2-40B4-BE49-F238E27FC236}">
                <a16:creationId xmlns:a16="http://schemas.microsoft.com/office/drawing/2014/main" id="{0E5C83ED-676D-4C6E-84B3-CF127AC5444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234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678DF814-ABAE-422D-8055-BD8FF43DDF5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5" name="Текст 10">
            <a:extLst>
              <a:ext uri="{FF2B5EF4-FFF2-40B4-BE49-F238E27FC236}">
                <a16:creationId xmlns:a16="http://schemas.microsoft.com/office/drawing/2014/main" id="{E7022C5B-31FF-4550-9CDC-2CF1AB17D55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id="{C54252E9-4902-4781-BE29-34163ABE7ED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7" name="Текст 10">
            <a:extLst>
              <a:ext uri="{FF2B5EF4-FFF2-40B4-BE49-F238E27FC236}">
                <a16:creationId xmlns:a16="http://schemas.microsoft.com/office/drawing/2014/main" id="{0FD8FBC5-AD5D-464D-8360-6AA55AA2FA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C90BD4FA-047A-4A4F-B1E2-4FDEA49BB0A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0" name="Текст 10">
            <a:extLst>
              <a:ext uri="{FF2B5EF4-FFF2-40B4-BE49-F238E27FC236}">
                <a16:creationId xmlns:a16="http://schemas.microsoft.com/office/drawing/2014/main" id="{5FBE1C04-A830-4310-A83C-178E44D8A7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1" name="Текст 10">
            <a:extLst>
              <a:ext uri="{FF2B5EF4-FFF2-40B4-BE49-F238E27FC236}">
                <a16:creationId xmlns:a16="http://schemas.microsoft.com/office/drawing/2014/main" id="{EB543626-7655-454D-8E28-B2391850A39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9" name="Текст 10">
            <a:extLst>
              <a:ext uri="{FF2B5EF4-FFF2-40B4-BE49-F238E27FC236}">
                <a16:creationId xmlns:a16="http://schemas.microsoft.com/office/drawing/2014/main" id="{5F306D8F-E1A5-492D-9145-6445614AB28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2" name="Текст 10">
            <a:extLst>
              <a:ext uri="{FF2B5EF4-FFF2-40B4-BE49-F238E27FC236}">
                <a16:creationId xmlns:a16="http://schemas.microsoft.com/office/drawing/2014/main" id="{9C109601-CAE5-44CE-ADF7-9FB216F8178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3" name="Текст 10">
            <a:extLst>
              <a:ext uri="{FF2B5EF4-FFF2-40B4-BE49-F238E27FC236}">
                <a16:creationId xmlns:a16="http://schemas.microsoft.com/office/drawing/2014/main" id="{17AE5B8B-FA0E-40E2-9841-D0F9AB83E0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3" name="Дата 3">
            <a:extLst>
              <a:ext uri="{FF2B5EF4-FFF2-40B4-BE49-F238E27FC236}">
                <a16:creationId xmlns:a16="http://schemas.microsoft.com/office/drawing/2014/main" id="{1560C8D6-BAAE-4E4C-B478-D7EEA33B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34" name="Нижний колонтитул 4">
            <a:extLst>
              <a:ext uri="{FF2B5EF4-FFF2-40B4-BE49-F238E27FC236}">
                <a16:creationId xmlns:a16="http://schemas.microsoft.com/office/drawing/2014/main" id="{2D34A825-4619-4016-B027-DA83FE07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/>
              <a:t>Бизнес-план Contoso</a:t>
            </a:r>
          </a:p>
        </p:txBody>
      </p:sp>
      <p:sp>
        <p:nvSpPr>
          <p:cNvPr id="35" name="Номер слайда 5">
            <a:extLst>
              <a:ext uri="{FF2B5EF4-FFF2-40B4-BE49-F238E27FC236}">
                <a16:creationId xmlns:a16="http://schemas.microsoft.com/office/drawing/2014/main" id="{A065CC06-C5B6-44D0-8071-1833580A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1064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ru-RU" noProof="0"/>
              <a:t>Бизнес-план Contoso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4" r:id="rId3"/>
    <p:sldLayoutId id="2147483675" r:id="rId4"/>
    <p:sldLayoutId id="2147483667" r:id="rId5"/>
    <p:sldLayoutId id="2147483666" r:id="rId6"/>
    <p:sldLayoutId id="2147483651" r:id="rId7"/>
    <p:sldLayoutId id="2147483670" r:id="rId8"/>
    <p:sldLayoutId id="2147483672" r:id="rId9"/>
    <p:sldLayoutId id="2147483653" r:id="rId10"/>
    <p:sldLayoutId id="2147483674" r:id="rId11"/>
    <p:sldLayoutId id="2147483668" r:id="rId12"/>
    <p:sldLayoutId id="2147483669" r:id="rId13"/>
    <p:sldLayoutId id="2147483673" r:id="rId14"/>
    <p:sldLayoutId id="214748367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5184" userDrawn="1">
          <p15:clr>
            <a:srgbClr val="5ACBF0"/>
          </p15:clr>
        </p15:guide>
        <p15:guide id="6" pos="249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6127" y="1901952"/>
            <a:ext cx="4449336" cy="3813048"/>
          </a:xfrm>
        </p:spPr>
        <p:txBody>
          <a:bodyPr rtlCol="0">
            <a:noAutofit/>
          </a:bodyPr>
          <a:lstStyle/>
          <a:p>
            <a:pPr algn="ctr" rtl="0"/>
            <a:r>
              <a:rPr lang="ru-RU" sz="3200" dirty="0">
                <a:solidFill>
                  <a:schemeClr val="accent5">
                    <a:lumMod val="25000"/>
                  </a:schemeClr>
                </a:solidFill>
              </a:rPr>
              <a:t>Работа учреждения образования по взаимодействию с организациями-заказчиками кадров при подготовке рабочих кадров и специалистов с учетом специфики производства</a:t>
            </a:r>
          </a:p>
        </p:txBody>
      </p:sp>
      <p:pic>
        <p:nvPicPr>
          <p:cNvPr id="16" name="Рисунок 15" descr="фотография двух мужчин, рисующих график&#10;">
            <a:extLst>
              <a:ext uri="{FF2B5EF4-FFF2-40B4-BE49-F238E27FC236}">
                <a16:creationId xmlns:a16="http://schemas.microsoft.com/office/drawing/2014/main" id="{AE10A7AB-4E16-4B85-8C75-FABB6412DD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825" y="1143000"/>
            <a:ext cx="5029200" cy="4572000"/>
          </a:xfrm>
        </p:spPr>
      </p:pic>
    </p:spTree>
    <p:extLst>
      <p:ext uri="{BB962C8B-B14F-4D97-AF65-F5344CB8AC3E}">
        <p14:creationId xmlns:p14="http://schemas.microsoft.com/office/powerpoint/2010/main" val="394618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760" y="2308303"/>
            <a:ext cx="4984595" cy="932353"/>
          </a:xfrm>
        </p:spPr>
        <p:txBody>
          <a:bodyPr rtlCol="0">
            <a:noAutofit/>
          </a:bodyPr>
          <a:lstStyle/>
          <a:p>
            <a:pPr algn="ctr" rtl="0"/>
            <a:r>
              <a:rPr lang="ru-RU" sz="3000" b="1" dirty="0">
                <a:solidFill>
                  <a:schemeClr val="accent5">
                    <a:lumMod val="25000"/>
                  </a:schemeClr>
                </a:solidFill>
              </a:rPr>
              <a:t>Работа учреждения образования по итогам рабочих совещаний с организациями- заказчиками кадров</a:t>
            </a:r>
            <a:endParaRPr lang="ru-RU" sz="30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6E4A19-A29C-D60B-A53C-03600F9BF0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7380" r="1738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71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766" y="2575932"/>
            <a:ext cx="7482468" cy="591014"/>
          </a:xfrm>
        </p:spPr>
        <p:txBody>
          <a:bodyPr rtlCol="0">
            <a:noAutofit/>
          </a:bodyPr>
          <a:lstStyle/>
          <a:p>
            <a:pPr rtl="0"/>
            <a:r>
              <a:rPr lang="ru-RU" sz="3600" b="1" dirty="0">
                <a:solidFill>
                  <a:schemeClr val="accent5">
                    <a:lumMod val="25000"/>
                  </a:schemeClr>
                </a:solidFill>
              </a:rPr>
              <a:t>Работа, проводимая в колледже по итогам рабочих совещаний:</a:t>
            </a:r>
          </a:p>
        </p:txBody>
      </p:sp>
    </p:spTree>
    <p:extLst>
      <p:ext uri="{BB962C8B-B14F-4D97-AF65-F5344CB8AC3E}">
        <p14:creationId xmlns:p14="http://schemas.microsoft.com/office/powerpoint/2010/main" val="1420209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Человек, рисующий линию на графике на чистой белой доске">
            <a:extLst>
              <a:ext uri="{FF2B5EF4-FFF2-40B4-BE49-F238E27FC236}">
                <a16:creationId xmlns:a16="http://schemas.microsoft.com/office/drawing/2014/main" id="{11BA5C3B-BBA0-484C-95FF-48C53441E8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020" y="1603221"/>
            <a:ext cx="4178808" cy="3383280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1169562"/>
            <a:ext cx="4849294" cy="734340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Внесение изменений и дополнений в содержание учебных программ и перечни учебно-производственных работ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2051824"/>
            <a:ext cx="4849294" cy="2173989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Разработка методического сопровождения для изучения оборудования и технологий на основании инструкций по эксплуатации, технологической </a:t>
            </a:r>
            <a:r>
              <a:rPr lang="ru-RU" dirty="0" smtClean="0"/>
              <a:t>документации</a:t>
            </a:r>
            <a:r>
              <a:rPr lang="ru-RU" dirty="0"/>
              <a:t>,</a:t>
            </a:r>
          </a:p>
          <a:p>
            <a:pPr rtl="0"/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форме удобной для восприятия учащимися и использования в образовательном процессе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5332E061-7CC8-DBA8-9395-802D38791B88}"/>
              </a:ext>
            </a:extLst>
          </p:cNvPr>
          <p:cNvSpPr txBox="1">
            <a:spLocks/>
          </p:cNvSpPr>
          <p:nvPr/>
        </p:nvSpPr>
        <p:spPr>
          <a:xfrm>
            <a:off x="6096000" y="4373735"/>
            <a:ext cx="4849294" cy="16459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Включение в план работы предметных (цикловых) комиссий проведение совместных мероприятий с организациями-заказчиками кадров </a:t>
            </a:r>
          </a:p>
          <a:p>
            <a:r>
              <a:rPr lang="ru-RU" i="1" dirty="0"/>
              <a:t>(не во всех УО данные мероприятия планируются)</a:t>
            </a:r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Человек, рисующий линию на графике на чистой белой доске">
            <a:extLst>
              <a:ext uri="{FF2B5EF4-FFF2-40B4-BE49-F238E27FC236}">
                <a16:creationId xmlns:a16="http://schemas.microsoft.com/office/drawing/2014/main" id="{11BA5C3B-BBA0-484C-95FF-48C53441E8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596" y="1639618"/>
            <a:ext cx="4178808" cy="3383280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7404" y="922608"/>
            <a:ext cx="6125328" cy="898148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Приглашение на заседание ПК (ЦК) представителей организаций-заказчиков кадров при рассмотрении таких вопросов, как: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916" y="1883815"/>
            <a:ext cx="5848815" cy="518207"/>
          </a:xfrm>
        </p:spPr>
        <p:txBody>
          <a:bodyPr rtlCol="0">
            <a:noAutofit/>
          </a:bodyPr>
          <a:lstStyle/>
          <a:p>
            <a:pPr rtl="0"/>
            <a:r>
              <a:rPr lang="ru-RU" sz="1600" dirty="0"/>
              <a:t>корректировка содержания учебных программ в соответствии со спецификой производства;</a:t>
            </a:r>
          </a:p>
        </p:txBody>
      </p:sp>
      <p:sp>
        <p:nvSpPr>
          <p:cNvPr id="2" name="Текст 6">
            <a:extLst>
              <a:ext uri="{FF2B5EF4-FFF2-40B4-BE49-F238E27FC236}">
                <a16:creationId xmlns:a16="http://schemas.microsoft.com/office/drawing/2014/main" id="{4BDC1D40-6A36-DDEC-4EE4-DA3DE8AACDEC}"/>
              </a:ext>
            </a:extLst>
          </p:cNvPr>
          <p:cNvSpPr txBox="1">
            <a:spLocks/>
          </p:cNvSpPr>
          <p:nvPr/>
        </p:nvSpPr>
        <p:spPr>
          <a:xfrm>
            <a:off x="5413916" y="2465081"/>
            <a:ext cx="5819487" cy="518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современные технологии, оборудование и материалы, применяемые в организациях-заказчиках кадров;</a:t>
            </a:r>
          </a:p>
        </p:txBody>
      </p:sp>
      <p:sp>
        <p:nvSpPr>
          <p:cNvPr id="3" name="Текст 6">
            <a:extLst>
              <a:ext uri="{FF2B5EF4-FFF2-40B4-BE49-F238E27FC236}">
                <a16:creationId xmlns:a16="http://schemas.microsoft.com/office/drawing/2014/main" id="{2AE60903-B6B3-AEB0-2C94-C19152D9D39C}"/>
              </a:ext>
            </a:extLst>
          </p:cNvPr>
          <p:cNvSpPr txBox="1">
            <a:spLocks/>
          </p:cNvSpPr>
          <p:nvPr/>
        </p:nvSpPr>
        <p:spPr>
          <a:xfrm>
            <a:off x="5428580" y="3139549"/>
            <a:ext cx="5819486" cy="15901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разработка методического сопровождения для изучения оборудования и технологий, применяемых в организациях-заказчиках кадров (на основании инструкций по эксплуатации, переработанных на доступном для восприятия, осмысления и запоминания учащимися изложении учебного материала на уровне представления, понимания, применения);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E6AD33-7ADC-C56C-D39F-90F4312F877C}"/>
              </a:ext>
            </a:extLst>
          </p:cNvPr>
          <p:cNvSpPr txBox="1">
            <a:spLocks/>
          </p:cNvSpPr>
          <p:nvPr/>
        </p:nvSpPr>
        <p:spPr>
          <a:xfrm>
            <a:off x="5428580" y="4881017"/>
            <a:ext cx="5848815" cy="11724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обсуждение программ производственной практики, перечней учебно-производственных работ (организация ПО в условиях производства) и перечней квалификационных (пробных) работ, программ стажировки педагогических работников</a:t>
            </a:r>
          </a:p>
        </p:txBody>
      </p:sp>
    </p:spTree>
    <p:extLst>
      <p:ext uri="{BB962C8B-B14F-4D97-AF65-F5344CB8AC3E}">
        <p14:creationId xmlns:p14="http://schemas.microsoft.com/office/powerpoint/2010/main" val="2094974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Человек, рисующий линию на графике на чистой белой доске">
            <a:extLst>
              <a:ext uri="{FF2B5EF4-FFF2-40B4-BE49-F238E27FC236}">
                <a16:creationId xmlns:a16="http://schemas.microsoft.com/office/drawing/2014/main" id="{11BA5C3B-BBA0-484C-95FF-48C53441E8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020" y="1603221"/>
            <a:ext cx="4178808" cy="3383280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988034"/>
            <a:ext cx="5189034" cy="1065581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Проведение выездных заседаний методических комиссий в организациях-заказчиках кадров с участием ведущих специалистов предприятий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9" y="2278110"/>
            <a:ext cx="5189033" cy="1270740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Привлечение специалистов организаций-заказчиков кадров к участию в образовательном процессе в учреждениях образования (проведение практических занятий, лекций)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5332E061-7CC8-DBA8-9395-802D38791B88}"/>
              </a:ext>
            </a:extLst>
          </p:cNvPr>
          <p:cNvSpPr txBox="1">
            <a:spLocks/>
          </p:cNvSpPr>
          <p:nvPr/>
        </p:nvSpPr>
        <p:spPr>
          <a:xfrm>
            <a:off x="6096000" y="3773346"/>
            <a:ext cx="5189032" cy="2246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Взаимодействие с организациями-заказчиками кадров по созданию на базе организаций производственных участков и учебных кабинетов (под руководством специалистов предприятий) для проведения производственного обучения и практики по изготовлению учащимися  продукции, выпускаемой предприятиями или комплектующих изделий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819145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Человек, рисующий линию на графике на чистой белой доске">
            <a:extLst>
              <a:ext uri="{FF2B5EF4-FFF2-40B4-BE49-F238E27FC236}">
                <a16:creationId xmlns:a16="http://schemas.microsoft.com/office/drawing/2014/main" id="{11BA5C3B-BBA0-484C-95FF-48C53441E8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020" y="1603221"/>
            <a:ext cx="4178808" cy="3383280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9" y="1520825"/>
            <a:ext cx="5189034" cy="2284689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Приглашение представителей организаций к участию в работе педсоветов учреждений образования, на которых подводятся итоги проведения производственного обучения и практики, внесение предложений по совершенствованию их проведения при рассмотрении вопросов качества подготовки рабочих кадров и специалистов по квалификациям и специальностям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9" y="4128378"/>
            <a:ext cx="5189033" cy="1716246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Взаимодействие учреждений образования с организациями по подготовке, переподготовке, повышению квалификации рабочих кадров для нужд производства </a:t>
            </a:r>
          </a:p>
          <a:p>
            <a:pPr rtl="0"/>
            <a:r>
              <a:rPr lang="ru-RU" dirty="0"/>
              <a:t>(на базе учреждений образования и организаций, на базе центров компетенций)</a:t>
            </a:r>
          </a:p>
        </p:txBody>
      </p:sp>
    </p:spTree>
    <p:extLst>
      <p:ext uri="{BB962C8B-B14F-4D97-AF65-F5344CB8AC3E}">
        <p14:creationId xmlns:p14="http://schemas.microsoft.com/office/powerpoint/2010/main" val="561533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Человек, рисующий линию на графике на чистой белой доске">
            <a:extLst>
              <a:ext uri="{FF2B5EF4-FFF2-40B4-BE49-F238E27FC236}">
                <a16:creationId xmlns:a16="http://schemas.microsoft.com/office/drawing/2014/main" id="{11BA5C3B-BBA0-484C-95FF-48C53441E8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020" y="1603221"/>
            <a:ext cx="4178808" cy="3383280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1603221"/>
            <a:ext cx="5189034" cy="783534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Взаимодействие со строительными организациями в соответствии с “Комплексом мер”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8" y="2620537"/>
            <a:ext cx="5189033" cy="2999678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Организация стажировок педагогических работников в организациях, имеющих современное технологическое оборудование, с непосредственным привлечением их к производственному процессу для получения теоретических знаний и практических навыков выполнения работ на данном оборудовании и дальнейшим внесением корректив в содержание учебных программ, перечни учебно-производственных работ и разработкой методического обеспечения для изучения нового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1583851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766" y="2575932"/>
            <a:ext cx="7482468" cy="591014"/>
          </a:xfrm>
        </p:spPr>
        <p:txBody>
          <a:bodyPr rtlCol="0">
            <a:noAutofit/>
          </a:bodyPr>
          <a:lstStyle/>
          <a:p>
            <a:pPr rtl="0"/>
            <a:r>
              <a:rPr lang="ru-RU" sz="3600" b="1" dirty="0">
                <a:solidFill>
                  <a:schemeClr val="accent5">
                    <a:lumMod val="25000"/>
                  </a:schemeClr>
                </a:solidFill>
              </a:rPr>
              <a:t>Один из вариантов программы рабочего совещания с организациями-заказчиками кадров:</a:t>
            </a:r>
          </a:p>
        </p:txBody>
      </p:sp>
    </p:spTree>
    <p:extLst>
      <p:ext uri="{BB962C8B-B14F-4D97-AF65-F5344CB8AC3E}">
        <p14:creationId xmlns:p14="http://schemas.microsoft.com/office/powerpoint/2010/main" val="1027182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362" y="800913"/>
            <a:ext cx="9181171" cy="1439824"/>
          </a:xfrm>
        </p:spPr>
        <p:txBody>
          <a:bodyPr rtlCol="0">
            <a:noAutofit/>
          </a:bodyPr>
          <a:lstStyle/>
          <a:p>
            <a:pPr rtl="0"/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Программа рабочего совещания </a:t>
            </a:r>
            <a:b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администрации ОАО … и руководящих и педагогических работников учреждения образования</a:t>
            </a:r>
            <a:b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</a:br>
            <a:endParaRPr lang="ru-RU" sz="2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F34B96-B584-80AE-7678-EE45C1B2EDFE}"/>
              </a:ext>
            </a:extLst>
          </p:cNvPr>
          <p:cNvSpPr txBox="1"/>
          <p:nvPr/>
        </p:nvSpPr>
        <p:spPr>
          <a:xfrm>
            <a:off x="1505414" y="2007219"/>
            <a:ext cx="918117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Тема: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”Координация деятельности предприятия и учреждения образования по организации подготовки рабочих кадров“</a:t>
            </a:r>
          </a:p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Место проведения:</a:t>
            </a:r>
          </a:p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Дата проведения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</a:rPr>
              <a:t>:</a:t>
            </a:r>
            <a:endParaRPr lang="ru-RU" sz="2000" dirty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                   Открытие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совещания.</a:t>
            </a:r>
          </a:p>
          <a:p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                  Учебно-материальная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база колледжа. Спектр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 образовательных  </a:t>
            </a:r>
            <a:endParaRPr lang="ru-RU" sz="2000" dirty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                 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услуг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, предоставляемых колледжем, перспективы развития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.</a:t>
            </a:r>
          </a:p>
          <a:p>
            <a:endParaRPr lang="ru-RU" sz="2000" dirty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                 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Координация деятельности учреждения образования и</a:t>
            </a:r>
          </a:p>
          <a:p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                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организаций-заказчиков кадров по организации подготовки</a:t>
            </a:r>
          </a:p>
          <a:p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     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рабочих кадров с учетом специфики производства и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       действующих        </a:t>
            </a:r>
            <a:endParaRPr lang="ru-RU" sz="2000" dirty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                         нормативно-правовых актов.</a:t>
            </a:r>
          </a:p>
          <a:p>
            <a:pPr indent="1438275"/>
            <a:r>
              <a:rPr lang="ru-RU" sz="2000" i="1" dirty="0"/>
              <a:t>Заместитель директора по </a:t>
            </a:r>
            <a:r>
              <a:rPr lang="ru-RU" sz="2000" i="1" dirty="0" smtClean="0"/>
              <a:t>УПР</a:t>
            </a:r>
            <a:r>
              <a:rPr lang="ru-RU" sz="2000" i="1" dirty="0"/>
              <a:t> </a:t>
            </a:r>
            <a:r>
              <a:rPr lang="ru-RU" sz="2000" i="1" dirty="0" smtClean="0"/>
              <a:t>(</a:t>
            </a:r>
            <a:r>
              <a:rPr lang="be-BY" sz="2000" i="1" dirty="0" smtClean="0"/>
              <a:t>П</a:t>
            </a:r>
            <a:r>
              <a:rPr lang="ru-RU" sz="2000" i="1" dirty="0" smtClean="0"/>
              <a:t>О) 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219354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DF34B96-B584-80AE-7678-EE45C1B2EDFE}"/>
              </a:ext>
            </a:extLst>
          </p:cNvPr>
          <p:cNvSpPr txBox="1"/>
          <p:nvPr/>
        </p:nvSpPr>
        <p:spPr>
          <a:xfrm>
            <a:off x="1505415" y="947854"/>
            <a:ext cx="918117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     Структура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предприятия, перспективы развития.</a:t>
            </a:r>
          </a:p>
          <a:p>
            <a:endParaRPr lang="ru-RU" sz="2000" dirty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Виды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строительно-монтажных, сварочных, санитарно-</a:t>
            </a:r>
          </a:p>
          <a:p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  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технических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, электромонтажных работ, выполняемых в организации.</a:t>
            </a:r>
          </a:p>
          <a:p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 </a:t>
            </a:r>
          </a:p>
          <a:p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  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Современные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требования, предъявляемые к качеству выполнения     </a:t>
            </a:r>
          </a:p>
          <a:p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        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строительно-монтажных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, сварочных, электромонтажных работ. </a:t>
            </a:r>
          </a:p>
          <a:p>
            <a:endParaRPr lang="ru-RU" sz="2000" dirty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  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Материалы и оборудование, используемые в организации при  </a:t>
            </a:r>
          </a:p>
          <a:p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                          выполнении строительно-монтажных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работ.</a:t>
            </a:r>
          </a:p>
          <a:p>
            <a:endParaRPr lang="ru-RU" sz="2000" dirty="0" smtClean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Арматура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, инструменты и технологии, применяемые в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организации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при монтаже систем водоснабжения, канализации, </a:t>
            </a:r>
          </a:p>
          <a:p>
            <a:pPr indent="1438275"/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теплоснабжения, газоснабжения.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22082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11" y="2840160"/>
            <a:ext cx="4984595" cy="1177680"/>
          </a:xfrm>
        </p:spPr>
        <p:txBody>
          <a:bodyPr rtlCol="0">
            <a:noAutofit/>
          </a:bodyPr>
          <a:lstStyle/>
          <a:p>
            <a:pPr algn="ctr" rtl="0"/>
            <a:r>
              <a:rPr lang="ru-RU" sz="3000" dirty="0">
                <a:solidFill>
                  <a:schemeClr val="accent3">
                    <a:lumMod val="25000"/>
                  </a:schemeClr>
                </a:solidFill>
              </a:rPr>
              <a:t>Работа администрации по взаимодействию с организациями-заказчиками кадров при подготовке рабочих кадров </a:t>
            </a:r>
            <a:br>
              <a:rPr lang="ru-RU" sz="3000" dirty="0">
                <a:solidFill>
                  <a:schemeClr val="accent3">
                    <a:lumMod val="25000"/>
                  </a:schemeClr>
                </a:solidFill>
              </a:rPr>
            </a:br>
            <a:r>
              <a:rPr lang="ru-RU" sz="3000" dirty="0">
                <a:solidFill>
                  <a:schemeClr val="accent3">
                    <a:lumMod val="25000"/>
                  </a:schemeClr>
                </a:solidFill>
              </a:rPr>
              <a:t>в соответствии со спецификой производства  </a:t>
            </a:r>
            <a:br>
              <a:rPr lang="ru-RU" sz="3000" dirty="0">
                <a:solidFill>
                  <a:schemeClr val="accent3">
                    <a:lumMod val="25000"/>
                  </a:schemeClr>
                </a:solidFill>
              </a:rPr>
            </a:br>
            <a:r>
              <a:rPr lang="ru-RU" sz="3000" dirty="0"/>
              <a:t>                          </a:t>
            </a:r>
            <a:r>
              <a:rPr lang="ru-RU" sz="3000" dirty="0">
                <a:solidFill>
                  <a:schemeClr val="accent4">
                    <a:lumMod val="75000"/>
                  </a:schemeClr>
                </a:solidFill>
              </a:rPr>
              <a:t>(рекомендации)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6226C3-DF6B-6733-9C19-F1A5301D231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7405" r="1740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26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DF34B96-B584-80AE-7678-EE45C1B2EDFE}"/>
              </a:ext>
            </a:extLst>
          </p:cNvPr>
          <p:cNvSpPr txBox="1"/>
          <p:nvPr/>
        </p:nvSpPr>
        <p:spPr>
          <a:xfrm>
            <a:off x="1427356" y="735981"/>
            <a:ext cx="918117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38275"/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Действующие технические нормативно-правовые акты, применяемые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  </a:t>
            </a:r>
            <a:endParaRPr lang="ru-RU" dirty="0">
              <a:solidFill>
                <a:schemeClr val="accent5">
                  <a:lumMod val="10000"/>
                </a:schemeClr>
              </a:solidFill>
            </a:endParaRPr>
          </a:p>
          <a:p>
            <a:pPr indent="1438275"/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организации при выполнении работ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.</a:t>
            </a:r>
            <a:endParaRPr lang="ru-RU" dirty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                      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Потребность организации в рабочих кадрах на текущий момент и в </a:t>
            </a:r>
          </a:p>
          <a:p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                     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среднесрочной перспективе.</a:t>
            </a:r>
          </a:p>
          <a:p>
            <a:pPr indent="1438275"/>
            <a:endParaRPr lang="ru-RU" dirty="0">
              <a:solidFill>
                <a:schemeClr val="accent5">
                  <a:lumMod val="10000"/>
                </a:schemeClr>
              </a:solidFill>
            </a:endParaRPr>
          </a:p>
          <a:p>
            <a:pPr marL="1438275"/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Требования к качеству подготовки и уровню квалификации рабочих кадров, (предложения по внесению корректив в содержание учебных программ и перечни учебно-производственных работ). 	</a:t>
            </a:r>
          </a:p>
          <a:p>
            <a:pPr marL="1438275"/>
            <a:endParaRPr lang="ru-RU" dirty="0">
              <a:solidFill>
                <a:schemeClr val="accent5">
                  <a:lumMod val="10000"/>
                </a:schemeClr>
              </a:solidFill>
            </a:endParaRPr>
          </a:p>
          <a:p>
            <a:pPr marL="1438275"/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Возможности предприятия по предоставлению рабочих мест для организации производственного обучения и практики, по назначению работников предприятия для осуществления общего руководства и непосредственного руководства на объектах предприятия.</a:t>
            </a:r>
          </a:p>
          <a:p>
            <a:pPr indent="1438275"/>
            <a:endParaRPr lang="ru-RU" dirty="0">
              <a:solidFill>
                <a:schemeClr val="accent5">
                  <a:lumMod val="10000"/>
                </a:schemeClr>
              </a:solidFill>
            </a:endParaRPr>
          </a:p>
          <a:p>
            <a:pPr marL="1438275"/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Возможности предприятия по организации стажировки педагогических работников, предоставлению документации для разработки методического сопровождения для изучения оборудования, технологий и материалов</a:t>
            </a:r>
          </a:p>
          <a:p>
            <a:pPr marL="1438275"/>
            <a:r>
              <a:rPr lang="ru-RU" i="1" dirty="0">
                <a:solidFill>
                  <a:schemeClr val="accent5">
                    <a:lumMod val="10000"/>
                  </a:schemeClr>
                </a:solidFill>
              </a:rPr>
              <a:t>Представители администрации ОАО </a:t>
            </a:r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</a:rPr>
              <a:t>(наименование организации)…</a:t>
            </a:r>
            <a:endParaRPr lang="ru-RU" i="1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76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DF34B96-B584-80AE-7678-EE45C1B2EDFE}"/>
              </a:ext>
            </a:extLst>
          </p:cNvPr>
          <p:cNvSpPr txBox="1"/>
          <p:nvPr/>
        </p:nvSpPr>
        <p:spPr>
          <a:xfrm>
            <a:off x="1605776" y="992459"/>
            <a:ext cx="918117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9375" indent="-1349375"/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Круглый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стол по обсуждаемой проблеме. Взаимодействие учреждения образования и организации по подготовке рабочих кадров в соответствии с потребностями предприятия. Использование в совместной работе мероприятий комплекса мер, направленных на совершенствование организации производственной практики обучающихся в учреждениях образования, в том числе увеличения доли практического обучения и стажировок на производстве, повышения их уровня качества, а также надлежащее взаимодействие организаций строительной отрасли с учреждениями образования, на 2020-2025 годы, утверждённого Министерством архитектуры и строительства и Министерством образования РБ 31.01 2020.</a:t>
            </a:r>
          </a:p>
          <a:p>
            <a:pPr marL="1349375" indent="-1349375"/>
            <a:endParaRPr lang="ru-RU" sz="2000" dirty="0">
              <a:solidFill>
                <a:schemeClr val="accent5">
                  <a:lumMod val="10000"/>
                </a:schemeClr>
              </a:solidFill>
            </a:endParaRPr>
          </a:p>
          <a:p>
            <a:pPr marL="1349375" indent="-1349375"/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Подведение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итогов совещания.</a:t>
            </a:r>
          </a:p>
        </p:txBody>
      </p:sp>
    </p:spTree>
    <p:extLst>
      <p:ext uri="{BB962C8B-B14F-4D97-AF65-F5344CB8AC3E}">
        <p14:creationId xmlns:p14="http://schemas.microsoft.com/office/powerpoint/2010/main" val="3500162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2450592"/>
            <a:ext cx="2743200" cy="640080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2271433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1913"/>
            <a:ext cx="10515600" cy="108182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3000" dirty="0">
                <a:solidFill>
                  <a:schemeClr val="accent2">
                    <a:lumMod val="75000"/>
                  </a:schemeClr>
                </a:solidFill>
              </a:rPr>
              <a:t>НПА, определяющими основные направления и формы взаимодействия учреждения образования и организаций-заказчиков кадров, являются: </a:t>
            </a:r>
          </a:p>
        </p:txBody>
      </p:sp>
      <p:graphicFrame>
        <p:nvGraphicFramePr>
          <p:cNvPr id="40" name="Заполнитель графического элемента SmartArt 39" descr="Графический элемент SmartArt организационной диаграммы">
            <a:extLst>
              <a:ext uri="{FF2B5EF4-FFF2-40B4-BE49-F238E27FC236}">
                <a16:creationId xmlns:a16="http://schemas.microsoft.com/office/drawing/2014/main" id="{2639E283-05D4-48C9-A81B-58E81C4669D7}"/>
              </a:ext>
            </a:extLst>
          </p:cNvPr>
          <p:cNvGraphicFramePr>
            <a:graphicFrameLocks noGrp="1"/>
          </p:cNvGraphicFramePr>
          <p:nvPr>
            <p:ph type="dgm" sz="quarter" idx="27"/>
            <p:extLst>
              <p:ext uri="{D42A27DB-BD31-4B8C-83A1-F6EECF244321}">
                <p14:modId xmlns:p14="http://schemas.microsoft.com/office/powerpoint/2010/main" val="694346694"/>
              </p:ext>
            </p:extLst>
          </p:nvPr>
        </p:nvGraphicFramePr>
        <p:xfrm>
          <a:off x="698810" y="1553737"/>
          <a:ext cx="10794380" cy="483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7763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142999"/>
            <a:ext cx="2743200" cy="258150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rtl="0"/>
            <a:r>
              <a:rPr lang="ru-RU" sz="8000" b="1" dirty="0">
                <a:solidFill>
                  <a:schemeClr val="accent5">
                    <a:lumMod val="25000"/>
                  </a:schemeClr>
                </a:solidFill>
              </a:rPr>
              <a:t>Положение о базовой организации учреждения </a:t>
            </a:r>
            <a:r>
              <a:rPr lang="ru-RU" sz="8000" b="1" dirty="0" smtClean="0">
                <a:solidFill>
                  <a:schemeClr val="accent5">
                    <a:lumMod val="25000"/>
                  </a:schemeClr>
                </a:solidFill>
              </a:rPr>
              <a:t>образования</a:t>
            </a:r>
            <a:endParaRPr lang="ru-RU" sz="8000" b="1" dirty="0">
              <a:solidFill>
                <a:schemeClr val="accent5">
                  <a:lumMod val="25000"/>
                </a:schemeClr>
              </a:solidFill>
            </a:endParaRPr>
          </a:p>
          <a:p>
            <a:pPr rtl="0"/>
            <a:r>
              <a:rPr lang="ru-RU" sz="8000" dirty="0"/>
              <a:t> </a:t>
            </a:r>
            <a:r>
              <a:rPr lang="ru-RU" sz="8000" dirty="0">
                <a:solidFill>
                  <a:schemeClr val="accent4">
                    <a:lumMod val="75000"/>
                  </a:schemeClr>
                </a:solidFill>
              </a:rPr>
              <a:t>Постановление СМ РБ 31.08.2022 №</a:t>
            </a:r>
            <a:r>
              <a:rPr lang="ru-RU" sz="8000" dirty="0" smtClean="0">
                <a:solidFill>
                  <a:schemeClr val="accent4">
                    <a:lumMod val="75000"/>
                  </a:schemeClr>
                </a:solidFill>
              </a:rPr>
              <a:t>572</a:t>
            </a:r>
          </a:p>
          <a:p>
            <a:pPr rtl="0"/>
            <a:r>
              <a:rPr lang="ru-RU" sz="8000" b="1" dirty="0" smtClean="0">
                <a:solidFill>
                  <a:schemeClr val="accent4">
                    <a:lumMod val="75000"/>
                  </a:schemeClr>
                </a:solidFill>
              </a:rPr>
              <a:t>О вопросах организации образовательного процесса</a:t>
            </a:r>
          </a:p>
          <a:p>
            <a:pPr rtl="0"/>
            <a:r>
              <a:rPr lang="ru-RU" sz="8000" dirty="0" smtClean="0">
                <a:solidFill>
                  <a:schemeClr val="accent4">
                    <a:lumMod val="75000"/>
                  </a:schemeClr>
                </a:solidFill>
              </a:rPr>
              <a:t>Постановление СМ РБ 01.09.2022№574</a:t>
            </a:r>
          </a:p>
          <a:p>
            <a:pPr rtl="0"/>
            <a:endParaRPr lang="ru-RU" sz="20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rtl="0"/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  <a:p>
            <a:pPr rtl="0"/>
            <a:endParaRPr lang="ru-RU" sz="20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rtl="0"/>
            <a:endParaRPr lang="ru-RU" sz="20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rtl="0"/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9E1D7404-44B2-41E5-9B1C-26216EB1EC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24400" y="1152686"/>
            <a:ext cx="2743200" cy="4958182"/>
          </a:xfrm>
        </p:spPr>
        <p:txBody>
          <a:bodyPr rtlCol="0">
            <a:normAutofit fontScale="25000" lnSpcReduction="20000"/>
          </a:bodyPr>
          <a:lstStyle/>
          <a:p>
            <a:pPr rtl="0"/>
            <a:r>
              <a:rPr lang="ru-RU" sz="8000" b="1" dirty="0">
                <a:solidFill>
                  <a:schemeClr val="accent5">
                    <a:lumMod val="25000"/>
                  </a:schemeClr>
                </a:solidFill>
              </a:rPr>
              <a:t>Положение о целевой подготовке специалистов, рабочих, служащих</a:t>
            </a:r>
          </a:p>
          <a:p>
            <a:pPr rtl="0"/>
            <a:endParaRPr lang="ru-RU" sz="8000" b="1" dirty="0">
              <a:solidFill>
                <a:schemeClr val="accent5">
                  <a:lumMod val="25000"/>
                </a:schemeClr>
              </a:solidFill>
            </a:endParaRPr>
          </a:p>
          <a:p>
            <a:pPr rtl="0"/>
            <a:r>
              <a:rPr lang="ru-RU" sz="8000" dirty="0"/>
              <a:t> </a:t>
            </a:r>
            <a:r>
              <a:rPr lang="ru-RU" sz="8000" dirty="0">
                <a:solidFill>
                  <a:schemeClr val="accent4">
                    <a:lumMod val="75000"/>
                  </a:schemeClr>
                </a:solidFill>
              </a:rPr>
              <a:t>Постановление СМ РБ 31.08.2022 №572</a:t>
            </a:r>
            <a:endParaRPr lang="ru-RU" sz="5000" dirty="0"/>
          </a:p>
          <a:p>
            <a:pPr rtl="0"/>
            <a:r>
              <a:rPr lang="ru-RU" sz="7200" i="1" dirty="0">
                <a:solidFill>
                  <a:schemeClr val="accent2">
                    <a:lumMod val="75000"/>
                  </a:schemeClr>
                </a:solidFill>
              </a:rPr>
              <a:t>(учреждениям образования оказывать содействие заказчикам в проведении в учреждениях образования профориентационной работы для отбора граждан на условиях целевой подготовки)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391CD11A-AD36-4E45-855A-2546C295CEB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229600" y="1152686"/>
            <a:ext cx="2743200" cy="2939812"/>
          </a:xfrm>
        </p:spPr>
        <p:txBody>
          <a:bodyPr rtlCol="0">
            <a:normAutofit/>
          </a:bodyPr>
          <a:lstStyle/>
          <a:p>
            <a:pPr rtl="0"/>
            <a:r>
              <a:rPr lang="ru-RU" sz="2000" b="1" dirty="0">
                <a:solidFill>
                  <a:schemeClr val="accent5">
                    <a:lumMod val="25000"/>
                  </a:schemeClr>
                </a:solidFill>
              </a:rPr>
              <a:t>Положение о сетевой форме взаимодействия при реализации образовательных программ</a:t>
            </a:r>
          </a:p>
          <a:p>
            <a:pPr rtl="0"/>
            <a:r>
              <a:rPr lang="ru-RU" sz="2000" dirty="0"/>
              <a:t>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Постановление СМ РБ 30.08.2022 №572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F31E260-CC6F-651B-420E-35AEE931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381" y="190664"/>
            <a:ext cx="7950819" cy="57877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3000" b="1" dirty="0">
                <a:solidFill>
                  <a:schemeClr val="accent3">
                    <a:lumMod val="25000"/>
                  </a:schemeClr>
                </a:solidFill>
              </a:rPr>
              <a:t>НПА</a:t>
            </a:r>
          </a:p>
        </p:txBody>
      </p:sp>
    </p:spTree>
    <p:extLst>
      <p:ext uri="{BB962C8B-B14F-4D97-AF65-F5344CB8AC3E}">
        <p14:creationId xmlns:p14="http://schemas.microsoft.com/office/powerpoint/2010/main" val="3153892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143000"/>
            <a:ext cx="2743200" cy="2286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7F5">
                    <a:lumMod val="25000"/>
                  </a:srgbClr>
                </a:solidFill>
                <a:effectLst/>
                <a:uLnTx/>
                <a:uFillTx/>
              </a:rPr>
              <a:t>Положение об учреждении среднего специального образования 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7F5">
                  <a:lumMod val="25000"/>
                </a:srgbClr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 smtClean="0">
                <a:solidFill>
                  <a:srgbClr val="FFF7F5">
                    <a:lumMod val="25000"/>
                  </a:srgbClr>
                </a:solidFill>
              </a:rPr>
              <a:t>Положение о педагогическом совете учреждения среднего специального образования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7F5">
                  <a:lumMod val="25000"/>
                </a:srgbClr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D9A491">
                    <a:lumMod val="75000"/>
                  </a:srgbClr>
                </a:solidFill>
                <a:effectLst/>
                <a:uLnTx/>
                <a:uFillTx/>
              </a:rPr>
              <a:t>Постановление МО РБ 19.08.2022 №272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9E1D7404-44B2-41E5-9B1C-26216EB1EC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24400" y="1152686"/>
            <a:ext cx="2743200" cy="4361592"/>
          </a:xfrm>
        </p:spPr>
        <p:txBody>
          <a:bodyPr rtlCol="0">
            <a:normAutofit/>
          </a:bodyPr>
          <a:lstStyle/>
          <a:p>
            <a:pPr rtl="0"/>
            <a:r>
              <a:rPr lang="ru-RU" sz="2000" b="1" dirty="0">
                <a:solidFill>
                  <a:schemeClr val="accent5">
                    <a:lumMod val="25000"/>
                  </a:schemeClr>
                </a:solidFill>
              </a:rPr>
              <a:t>Положение об организации производственного обучения учащихся, курсантов, осваивающих содержание образовательных программ ПТО </a:t>
            </a:r>
          </a:p>
          <a:p>
            <a:pPr rtl="0"/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 Постановление СМ РБ 29.07.2022 №497</a:t>
            </a:r>
          </a:p>
          <a:p>
            <a:pPr rtl="0"/>
            <a:endParaRPr lang="ru-RU" sz="5000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391CD11A-AD36-4E45-855A-2546C295CEB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229600" y="1152686"/>
            <a:ext cx="2743200" cy="2286000"/>
          </a:xfrm>
        </p:spPr>
        <p:txBody>
          <a:bodyPr rtlCol="0">
            <a:normAutofit/>
          </a:bodyPr>
          <a:lstStyle/>
          <a:p>
            <a:pPr rtl="0"/>
            <a:r>
              <a:rPr lang="ru-RU" sz="2000" b="1" dirty="0">
                <a:solidFill>
                  <a:schemeClr val="accent5">
                    <a:lumMod val="25000"/>
                  </a:schemeClr>
                </a:solidFill>
              </a:rPr>
              <a:t>Положение о практике учащихся, курсантов, осваивающих содержание образовательных программ ССО</a:t>
            </a:r>
          </a:p>
          <a:p>
            <a:pPr rtl="0"/>
            <a:r>
              <a:rPr lang="ru-RU" sz="2000" dirty="0"/>
              <a:t>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Постановление СМРБ 31.08.2022 №572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F31E260-CC6F-651B-420E-35AEE931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381" y="190664"/>
            <a:ext cx="7950819" cy="57877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3000" b="1" dirty="0">
                <a:solidFill>
                  <a:schemeClr val="accent3">
                    <a:lumMod val="25000"/>
                  </a:schemeClr>
                </a:solidFill>
              </a:rPr>
              <a:t>НПА</a:t>
            </a:r>
          </a:p>
        </p:txBody>
      </p:sp>
    </p:spTree>
    <p:extLst>
      <p:ext uri="{BB962C8B-B14F-4D97-AF65-F5344CB8AC3E}">
        <p14:creationId xmlns:p14="http://schemas.microsoft.com/office/powerpoint/2010/main" val="1822135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>
            <a:extLst>
              <a:ext uri="{FF2B5EF4-FFF2-40B4-BE49-F238E27FC236}">
                <a16:creationId xmlns:a16="http://schemas.microsoft.com/office/drawing/2014/main" id="{9E1D7404-44B2-41E5-9B1C-26216EB1EC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45406" y="1159727"/>
            <a:ext cx="4345259" cy="4868973"/>
          </a:xfrm>
        </p:spPr>
        <p:txBody>
          <a:bodyPr rtlCol="0">
            <a:normAutofit/>
          </a:bodyPr>
          <a:lstStyle/>
          <a:p>
            <a:pPr rtl="0"/>
            <a:r>
              <a:rPr lang="ru-RU" sz="2000" b="1" dirty="0">
                <a:solidFill>
                  <a:schemeClr val="accent5">
                    <a:lumMod val="25000"/>
                  </a:schemeClr>
                </a:solidFill>
              </a:rPr>
              <a:t>Комплекс мер, направленных на совершенствование организации производственной практики обучающихся в учреждениях образования, в том числе увеличения доли практического обучения и стажировок на производстве, повышение их уровня качества, а также надлежащее взаимодействие организаций строительной отрасли с учреждениями образования, на 2020 – 2025 годы</a:t>
            </a:r>
          </a:p>
          <a:p>
            <a:pPr rtl="0"/>
            <a:endParaRPr lang="ru-RU" sz="2000" b="1" dirty="0">
              <a:solidFill>
                <a:schemeClr val="accent5">
                  <a:lumMod val="25000"/>
                </a:schemeClr>
              </a:solidFill>
            </a:endParaRPr>
          </a:p>
          <a:p>
            <a:pPr rtl="0"/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 (утверждён Министерством архитектуры РБ и МО РБ 31.01.2020)</a:t>
            </a:r>
          </a:p>
          <a:p>
            <a:pPr rtl="0"/>
            <a:endParaRPr lang="ru-RU" sz="50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F31E260-CC6F-651B-420E-35AEE931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381" y="190664"/>
            <a:ext cx="7950819" cy="57877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3000" b="1" dirty="0">
                <a:solidFill>
                  <a:schemeClr val="accent3">
                    <a:lumMod val="25000"/>
                  </a:schemeClr>
                </a:solidFill>
              </a:rPr>
              <a:t>НПА</a:t>
            </a:r>
          </a:p>
        </p:txBody>
      </p:sp>
      <p:sp>
        <p:nvSpPr>
          <p:cNvPr id="2" name="Объект 11">
            <a:extLst>
              <a:ext uri="{FF2B5EF4-FFF2-40B4-BE49-F238E27FC236}">
                <a16:creationId xmlns:a16="http://schemas.microsoft.com/office/drawing/2014/main" id="{002487D1-9D89-C4CA-8A40-15AE93B2FB51}"/>
              </a:ext>
            </a:extLst>
          </p:cNvPr>
          <p:cNvSpPr txBox="1">
            <a:spLocks/>
          </p:cNvSpPr>
          <p:nvPr/>
        </p:nvSpPr>
        <p:spPr>
          <a:xfrm>
            <a:off x="1401335" y="1143000"/>
            <a:ext cx="4345259" cy="4868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5">
                    <a:lumMod val="25000"/>
                  </a:schemeClr>
                </a:solidFill>
              </a:rPr>
              <a:t>Положение о порядке создания и функционирования центра </a:t>
            </a:r>
            <a:r>
              <a:rPr lang="ru-RU" sz="2000" b="1" dirty="0" smtClean="0">
                <a:solidFill>
                  <a:schemeClr val="accent5">
                    <a:lumMod val="25000"/>
                  </a:schemeClr>
                </a:solidFill>
              </a:rPr>
              <a:t>компетенций</a:t>
            </a:r>
            <a:endParaRPr lang="ru-RU" sz="2000" b="1" dirty="0">
              <a:solidFill>
                <a:schemeClr val="accent5">
                  <a:lumMod val="2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D9A491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(Постановление СМ РБ 31.08.2022 №572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9A491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 smtClean="0">
                <a:solidFill>
                  <a:srgbClr val="D9A491">
                    <a:lumMod val="75000"/>
                  </a:srgbClr>
                </a:solidFill>
              </a:rPr>
              <a:t>Правила проведения аттестации учащихся, курсантов при освоении содержания образовательных программ ПТО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9A491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Постановление СМ РБ 16.09.2022№314</a:t>
            </a:r>
          </a:p>
          <a:p>
            <a:pPr>
              <a:defRPr/>
            </a:pPr>
            <a:r>
              <a:rPr lang="ru-RU" sz="2000" b="1" dirty="0">
                <a:solidFill>
                  <a:srgbClr val="D9A491">
                    <a:lumMod val="75000"/>
                  </a:srgbClr>
                </a:solidFill>
              </a:rPr>
              <a:t>Правила проведения аттестации учащихся, курсантов при освоении содержания образовательных программ </a:t>
            </a:r>
            <a:r>
              <a:rPr lang="ru-RU" sz="2000" b="1" dirty="0" smtClean="0">
                <a:solidFill>
                  <a:srgbClr val="D9A491">
                    <a:lumMod val="75000"/>
                  </a:srgbClr>
                </a:solidFill>
              </a:rPr>
              <a:t>ССО</a:t>
            </a:r>
          </a:p>
          <a:p>
            <a:pPr lvl="0">
              <a:defRPr/>
            </a:pPr>
            <a:r>
              <a:rPr lang="ru-RU" sz="2000" dirty="0">
                <a:solidFill>
                  <a:srgbClr val="D9A491">
                    <a:lumMod val="75000"/>
                  </a:srgbClr>
                </a:solidFill>
              </a:rPr>
              <a:t>Постановление СМ РБ </a:t>
            </a:r>
            <a:r>
              <a:rPr lang="ru-RU" sz="2000" smtClean="0">
                <a:solidFill>
                  <a:srgbClr val="D9A491">
                    <a:lumMod val="75000"/>
                  </a:srgbClr>
                </a:solidFill>
              </a:rPr>
              <a:t>23.08.2022№282</a:t>
            </a:r>
            <a:endParaRPr lang="ru-RU" sz="2000" dirty="0">
              <a:solidFill>
                <a:srgbClr val="D9A491">
                  <a:lumMod val="75000"/>
                </a:srgbClr>
              </a:solidFill>
            </a:endParaRPr>
          </a:p>
          <a:p>
            <a:pPr>
              <a:defRPr/>
            </a:pPr>
            <a:endParaRPr lang="ru-RU" sz="2000" dirty="0">
              <a:solidFill>
                <a:srgbClr val="D9A491">
                  <a:lumMod val="75000"/>
                </a:srgb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D9A491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D9A491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2300835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11" y="2943922"/>
            <a:ext cx="4984595" cy="932353"/>
          </a:xfrm>
        </p:spPr>
        <p:txBody>
          <a:bodyPr rtlCol="0">
            <a:noAutofit/>
          </a:bodyPr>
          <a:lstStyle/>
          <a:p>
            <a:pPr algn="ctr" rtl="0"/>
            <a:r>
              <a:rPr lang="ru-RU" sz="3000" b="1" dirty="0">
                <a:solidFill>
                  <a:schemeClr val="accent5">
                    <a:lumMod val="25000"/>
                  </a:schemeClr>
                </a:solidFill>
              </a:rPr>
              <a:t>Координация деятельности учреждения образования и предприятия по организации подготовки рабочих кадров и специалистов с учетом специфики производства</a:t>
            </a:r>
            <a:endParaRPr lang="ru-RU" sz="30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6226C3-DF6B-6733-9C19-F1A5301D231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7405" r="1740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29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88948"/>
            <a:ext cx="10058400" cy="860663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>
                <a:solidFill>
                  <a:schemeClr val="accent3">
                    <a:lumMod val="25000"/>
                  </a:schemeClr>
                </a:solidFill>
              </a:rPr>
              <a:t>С целью подготовки рабочих кадров и специалистов, отвечающих требованиям производства, необходимо:</a:t>
            </a:r>
          </a:p>
        </p:txBody>
      </p:sp>
      <p:sp>
        <p:nvSpPr>
          <p:cNvPr id="40" name="Объект 28">
            <a:extLst>
              <a:ext uri="{FF2B5EF4-FFF2-40B4-BE49-F238E27FC236}">
                <a16:creationId xmlns:a16="http://schemas.microsoft.com/office/drawing/2014/main" id="{DA2C1685-839D-BB46-B1E8-A38664748DC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466069" y="2204217"/>
            <a:ext cx="9259861" cy="1174219"/>
          </a:xfrm>
        </p:spPr>
        <p:txBody>
          <a:bodyPr rtlCol="0"/>
          <a:lstStyle/>
          <a:p>
            <a:pPr algn="ctr" rtl="0"/>
            <a:r>
              <a:rPr lang="ru-RU" sz="2000" b="1" dirty="0">
                <a:solidFill>
                  <a:srgbClr val="FF0000"/>
                </a:solidFill>
              </a:rPr>
              <a:t>Организация рабочих совещаний </a:t>
            </a:r>
            <a:r>
              <a:rPr lang="ru-RU" sz="2000" dirty="0"/>
              <a:t>педагогических работников с администрацией и специалистами организаций-заказчиков кадров по вопросам </a:t>
            </a:r>
            <a:r>
              <a:rPr lang="ru-RU" sz="2000" b="1" dirty="0">
                <a:solidFill>
                  <a:srgbClr val="FF0000"/>
                </a:solidFill>
              </a:rPr>
              <a:t>координации совместной деятельности </a:t>
            </a:r>
            <a:r>
              <a:rPr lang="ru-RU" sz="2000" dirty="0"/>
              <a:t>при подготовке рабочих кадров и специалистов                в соответствии со спецификой производства </a:t>
            </a:r>
            <a:r>
              <a:rPr lang="ru-RU" sz="2000" b="1" dirty="0">
                <a:solidFill>
                  <a:srgbClr val="FF0000"/>
                </a:solidFill>
              </a:rPr>
              <a:t>с рассмотрением </a:t>
            </a:r>
            <a:r>
              <a:rPr lang="ru-RU" sz="2000" dirty="0"/>
              <a:t>на совещании </a:t>
            </a:r>
            <a:r>
              <a:rPr lang="ru-RU" sz="2000" b="1" dirty="0">
                <a:solidFill>
                  <a:srgbClr val="FF0000"/>
                </a:solidFill>
              </a:rPr>
              <a:t>таких вопросов</a:t>
            </a:r>
            <a:r>
              <a:rPr lang="ru-RU" sz="2000" dirty="0"/>
              <a:t>, как:</a:t>
            </a:r>
          </a:p>
        </p:txBody>
      </p:sp>
      <p:sp>
        <p:nvSpPr>
          <p:cNvPr id="38" name="Объект 3">
            <a:extLst>
              <a:ext uri="{FF2B5EF4-FFF2-40B4-BE49-F238E27FC236}">
                <a16:creationId xmlns:a16="http://schemas.microsoft.com/office/drawing/2014/main" id="{032280DC-AEF9-204E-A92B-A433E91E4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249" y="4163373"/>
            <a:ext cx="5192751" cy="453834"/>
          </a:xfrm>
          <a:solidFill>
            <a:srgbClr val="C59C93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учебно-материальная база колледжа;</a:t>
            </a:r>
          </a:p>
        </p:txBody>
      </p:sp>
      <p:sp>
        <p:nvSpPr>
          <p:cNvPr id="42" name="Объект 30">
            <a:extLst>
              <a:ext uri="{FF2B5EF4-FFF2-40B4-BE49-F238E27FC236}">
                <a16:creationId xmlns:a16="http://schemas.microsoft.com/office/drawing/2014/main" id="{F040CB1D-0082-0741-910A-688CA713152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03248" y="4598311"/>
            <a:ext cx="5192751" cy="598158"/>
          </a:xfrm>
          <a:solidFill>
            <a:schemeClr val="accent6">
              <a:lumMod val="25000"/>
              <a:lumOff val="75000"/>
            </a:schemeClr>
          </a:solidFill>
        </p:spPr>
        <p:txBody>
          <a:bodyPr rtlCol="0">
            <a:noAutofit/>
          </a:bodyPr>
          <a:lstStyle/>
          <a:p>
            <a:pPr rtl="0"/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спектр образовательных услуг, предоставляемых колледжем;</a:t>
            </a:r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CD15D976-76C0-AB0C-08A7-7AAC188A331B}"/>
              </a:ext>
            </a:extLst>
          </p:cNvPr>
          <p:cNvSpPr txBox="1">
            <a:spLocks/>
          </p:cNvSpPr>
          <p:nvPr/>
        </p:nvSpPr>
        <p:spPr>
          <a:xfrm>
            <a:off x="903247" y="5196469"/>
            <a:ext cx="5192753" cy="40239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перспективы развития колледжа;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84FBC792-9986-A7A6-E606-274FC2E7453B}"/>
              </a:ext>
            </a:extLst>
          </p:cNvPr>
          <p:cNvSpPr txBox="1">
            <a:spLocks/>
          </p:cNvSpPr>
          <p:nvPr/>
        </p:nvSpPr>
        <p:spPr>
          <a:xfrm>
            <a:off x="6096000" y="4163373"/>
            <a:ext cx="5192751" cy="143549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возможности колледжа по открытию подготовки рабочих кадров и специалистов в соответствии с потребностями организаций на текущий момент и в среднесрочной перспективе</a:t>
            </a:r>
          </a:p>
        </p:txBody>
      </p:sp>
    </p:spTree>
    <p:extLst>
      <p:ext uri="{BB962C8B-B14F-4D97-AF65-F5344CB8AC3E}">
        <p14:creationId xmlns:p14="http://schemas.microsoft.com/office/powerpoint/2010/main" val="1928546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Объект 3">
            <a:extLst>
              <a:ext uri="{FF2B5EF4-FFF2-40B4-BE49-F238E27FC236}">
                <a16:creationId xmlns:a16="http://schemas.microsoft.com/office/drawing/2014/main" id="{032280DC-AEF9-204E-A92B-A433E91E4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51" y="769434"/>
            <a:ext cx="5170448" cy="598157"/>
          </a:xfrm>
          <a:solidFill>
            <a:schemeClr val="accent3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структура организации, перспективы развития;</a:t>
            </a:r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CD15D976-76C0-AB0C-08A7-7AAC188A331B}"/>
              </a:ext>
            </a:extLst>
          </p:cNvPr>
          <p:cNvSpPr txBox="1">
            <a:spLocks/>
          </p:cNvSpPr>
          <p:nvPr/>
        </p:nvSpPr>
        <p:spPr>
          <a:xfrm>
            <a:off x="925552" y="4295146"/>
            <a:ext cx="5148991" cy="10606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потребность организации в рабочих кадрах и специалистах на текущий момент и в среднесрочной перспективе; 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84FBC792-9986-A7A6-E606-274FC2E7453B}"/>
              </a:ext>
            </a:extLst>
          </p:cNvPr>
          <p:cNvSpPr txBox="1">
            <a:spLocks/>
          </p:cNvSpPr>
          <p:nvPr/>
        </p:nvSpPr>
        <p:spPr>
          <a:xfrm>
            <a:off x="925551" y="5355814"/>
            <a:ext cx="5170444" cy="7327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требования к качеству подготовки и уровню квалификации рабочих кадров;</a:t>
            </a:r>
          </a:p>
        </p:txBody>
      </p:sp>
      <p:sp>
        <p:nvSpPr>
          <p:cNvPr id="32" name="Объект 30">
            <a:extLst>
              <a:ext uri="{FF2B5EF4-FFF2-40B4-BE49-F238E27FC236}">
                <a16:creationId xmlns:a16="http://schemas.microsoft.com/office/drawing/2014/main" id="{F97FC513-FF4D-5316-3243-32ADBF29B63A}"/>
              </a:ext>
            </a:extLst>
          </p:cNvPr>
          <p:cNvSpPr txBox="1">
            <a:spLocks/>
          </p:cNvSpPr>
          <p:nvPr/>
        </p:nvSpPr>
        <p:spPr>
          <a:xfrm>
            <a:off x="925552" y="1367591"/>
            <a:ext cx="5170448" cy="407379"/>
          </a:xfrm>
          <a:prstGeom prst="rect">
            <a:avLst/>
          </a:prstGeom>
          <a:solidFill>
            <a:schemeClr val="accent6">
              <a:lumMod val="50000"/>
              <a:lumOff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выпускаемая продукция;</a:t>
            </a:r>
          </a:p>
        </p:txBody>
      </p:sp>
      <p:sp>
        <p:nvSpPr>
          <p:cNvPr id="35" name="Объект 30">
            <a:extLst>
              <a:ext uri="{FF2B5EF4-FFF2-40B4-BE49-F238E27FC236}">
                <a16:creationId xmlns:a16="http://schemas.microsoft.com/office/drawing/2014/main" id="{CE583432-974D-5D04-D6D3-E62EFC20AAC4}"/>
              </a:ext>
            </a:extLst>
          </p:cNvPr>
          <p:cNvSpPr txBox="1">
            <a:spLocks/>
          </p:cNvSpPr>
          <p:nvPr/>
        </p:nvSpPr>
        <p:spPr>
          <a:xfrm>
            <a:off x="925552" y="1738212"/>
            <a:ext cx="5170444" cy="96463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действующие технические нормативно-правовые акты, стандарты, применяемые в организации при выполнении работ; </a:t>
            </a:r>
          </a:p>
        </p:txBody>
      </p:sp>
      <p:sp>
        <p:nvSpPr>
          <p:cNvPr id="36" name="Объект 30">
            <a:extLst>
              <a:ext uri="{FF2B5EF4-FFF2-40B4-BE49-F238E27FC236}">
                <a16:creationId xmlns:a16="http://schemas.microsoft.com/office/drawing/2014/main" id="{6E1EE067-7E92-CFBD-2B72-D766FD351B49}"/>
              </a:ext>
            </a:extLst>
          </p:cNvPr>
          <p:cNvSpPr txBox="1">
            <a:spLocks/>
          </p:cNvSpPr>
          <p:nvPr/>
        </p:nvSpPr>
        <p:spPr>
          <a:xfrm>
            <a:off x="925551" y="2640811"/>
            <a:ext cx="5213353" cy="71668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виды работ и современные требования к качеству их выполнения;</a:t>
            </a:r>
          </a:p>
        </p:txBody>
      </p:sp>
      <p:sp>
        <p:nvSpPr>
          <p:cNvPr id="37" name="Объект 30">
            <a:extLst>
              <a:ext uri="{FF2B5EF4-FFF2-40B4-BE49-F238E27FC236}">
                <a16:creationId xmlns:a16="http://schemas.microsoft.com/office/drawing/2014/main" id="{C29CC2B3-4B4E-038B-6904-774B12F5CAE5}"/>
              </a:ext>
            </a:extLst>
          </p:cNvPr>
          <p:cNvSpPr txBox="1">
            <a:spLocks/>
          </p:cNvSpPr>
          <p:nvPr/>
        </p:nvSpPr>
        <p:spPr>
          <a:xfrm>
            <a:off x="925552" y="3357496"/>
            <a:ext cx="5170444" cy="937649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материалы, технологии и оборудование используемые в организации при изготовлении продукции;</a:t>
            </a:r>
          </a:p>
        </p:txBody>
      </p:sp>
      <p:sp>
        <p:nvSpPr>
          <p:cNvPr id="50" name="Объект 30">
            <a:extLst>
              <a:ext uri="{FF2B5EF4-FFF2-40B4-BE49-F238E27FC236}">
                <a16:creationId xmlns:a16="http://schemas.microsoft.com/office/drawing/2014/main" id="{97646D2D-8ACA-1444-79D3-C20809E6F394}"/>
              </a:ext>
            </a:extLst>
          </p:cNvPr>
          <p:cNvSpPr txBox="1">
            <a:spLocks/>
          </p:cNvSpPr>
          <p:nvPr/>
        </p:nvSpPr>
        <p:spPr>
          <a:xfrm>
            <a:off x="6095995" y="764046"/>
            <a:ext cx="5170447" cy="69182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предложения по внесению корректив в  содержание учебных программ; </a:t>
            </a:r>
          </a:p>
        </p:txBody>
      </p:sp>
      <p:sp>
        <p:nvSpPr>
          <p:cNvPr id="51" name="Объект 30">
            <a:extLst>
              <a:ext uri="{FF2B5EF4-FFF2-40B4-BE49-F238E27FC236}">
                <a16:creationId xmlns:a16="http://schemas.microsoft.com/office/drawing/2014/main" id="{FF428F00-5301-D020-A450-58D7A8DD9CEA}"/>
              </a:ext>
            </a:extLst>
          </p:cNvPr>
          <p:cNvSpPr txBox="1">
            <a:spLocks/>
          </p:cNvSpPr>
          <p:nvPr/>
        </p:nvSpPr>
        <p:spPr>
          <a:xfrm>
            <a:off x="6096000" y="1453852"/>
            <a:ext cx="5170446" cy="2288934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возможности организации по предоставлению рабочих мест для организации производственного обучения и практики, назначению работников для осуществления общего и непосредственного руководства на объектах предприятия,  организации стажировки педагогических работников; </a:t>
            </a:r>
          </a:p>
        </p:txBody>
      </p:sp>
      <p:sp>
        <p:nvSpPr>
          <p:cNvPr id="52" name="Объект 30">
            <a:extLst>
              <a:ext uri="{FF2B5EF4-FFF2-40B4-BE49-F238E27FC236}">
                <a16:creationId xmlns:a16="http://schemas.microsoft.com/office/drawing/2014/main" id="{A3F95DC8-C4BD-C32D-71BC-B9837B9496D4}"/>
              </a:ext>
            </a:extLst>
          </p:cNvPr>
          <p:cNvSpPr txBox="1">
            <a:spLocks/>
          </p:cNvSpPr>
          <p:nvPr/>
        </p:nvSpPr>
        <p:spPr>
          <a:xfrm>
            <a:off x="6095995" y="3665036"/>
            <a:ext cx="5170446" cy="17071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о возможности обеспечения организациями учебных мастерских (по заявкам учреждений образования), расходными материалами  для качественной отработки производственного обучения, оборудованием, узлами, механизмами, приборами и др.; </a:t>
            </a:r>
          </a:p>
        </p:txBody>
      </p:sp>
      <p:sp>
        <p:nvSpPr>
          <p:cNvPr id="53" name="Объект 30">
            <a:extLst>
              <a:ext uri="{FF2B5EF4-FFF2-40B4-BE49-F238E27FC236}">
                <a16:creationId xmlns:a16="http://schemas.microsoft.com/office/drawing/2014/main" id="{85EBD863-476E-7E6B-6D98-2A836E296A44}"/>
              </a:ext>
            </a:extLst>
          </p:cNvPr>
          <p:cNvSpPr txBox="1">
            <a:spLocks/>
          </p:cNvSpPr>
          <p:nvPr/>
        </p:nvSpPr>
        <p:spPr>
          <a:xfrm>
            <a:off x="6074543" y="5371880"/>
            <a:ext cx="5191896" cy="71668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участие специалистов организаций в разработке методического сопровождения</a:t>
            </a:r>
          </a:p>
        </p:txBody>
      </p:sp>
    </p:spTree>
    <p:extLst>
      <p:ext uri="{BB962C8B-B14F-4D97-AF65-F5344CB8AC3E}">
        <p14:creationId xmlns:p14="http://schemas.microsoft.com/office/powerpoint/2010/main" val="517045786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ие">
  <a:themeElements>
    <a:clrScheme name="Custom 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E6D8"/>
      </a:accent1>
      <a:accent2>
        <a:srgbClr val="8C3A27"/>
      </a:accent2>
      <a:accent3>
        <a:srgbClr val="F0C8BC"/>
      </a:accent3>
      <a:accent4>
        <a:srgbClr val="D9A491"/>
      </a:accent4>
      <a:accent5>
        <a:srgbClr val="FFF7F5"/>
      </a:accent5>
      <a:accent6>
        <a:srgbClr val="18401F"/>
      </a:accent6>
      <a:hlink>
        <a:srgbClr val="0563C1"/>
      </a:hlink>
      <a:folHlink>
        <a:srgbClr val="954F72"/>
      </a:folHlink>
    </a:clrScheme>
    <a:fontScheme name="Custom 119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945580_TF10081922_Win32" id="{F5346758-FCFC-4768-A0D5-5D98CA22AE7D}" vid="{95E17E32-21CE-414D-883D-B820BF1E38D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94EF9C-37D7-43D3-8ABF-F4762A9116D8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BCC3022A-70F1-4B7E-97CD-F6F1ACAD79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75A5AD-EC1E-483F-AF0B-4636A5C229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{C287B261-5561-4089-B000-B24C45320DEC}tf10081922_win32</Template>
  <TotalTime>756</TotalTime>
  <Words>1306</Words>
  <Application>Microsoft Office PowerPoint</Application>
  <PresentationFormat>Широкоэкранный</PresentationFormat>
  <Paragraphs>151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Quire Sans Pro Light</vt:lpstr>
      <vt:lpstr>Times New Roman</vt:lpstr>
      <vt:lpstr>Tisa Offc Serif Pro</vt:lpstr>
      <vt:lpstr>Пользовательские</vt:lpstr>
      <vt:lpstr>Работа учреждения образования по взаимодействию с организациями-заказчиками кадров при подготовке рабочих кадров и специалистов с учетом специфики производства</vt:lpstr>
      <vt:lpstr>Работа администрации по взаимодействию с организациями-заказчиками кадров при подготовке рабочих кадров  в соответствии со спецификой производства                             (рекомендации)</vt:lpstr>
      <vt:lpstr>НПА, определяющими основные направления и формы взаимодействия учреждения образования и организаций-заказчиков кадров, являются: </vt:lpstr>
      <vt:lpstr>НПА</vt:lpstr>
      <vt:lpstr>НПА</vt:lpstr>
      <vt:lpstr>НПА</vt:lpstr>
      <vt:lpstr>Координация деятельности учреждения образования и предприятия по организации подготовки рабочих кадров и специалистов с учетом специфики производства</vt:lpstr>
      <vt:lpstr>С целью подготовки рабочих кадров и специалистов, отвечающих требованиям производства, необходимо:</vt:lpstr>
      <vt:lpstr>Презентация PowerPoint</vt:lpstr>
      <vt:lpstr>Работа учреждения образования по итогам рабочих совещаний с организациями- заказчиками кадров</vt:lpstr>
      <vt:lpstr>Работа, проводимая в колледже по итогам рабочих совещаний: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Один из вариантов программы рабочего совещания с организациями-заказчиками кадров:</vt:lpstr>
      <vt:lpstr>Программа рабочего совещания  администрации ОАО … и руководящих и педагогических работников учреждения образования </vt:lpstr>
      <vt:lpstr>Презентация PowerPoint</vt:lpstr>
      <vt:lpstr>Презентация PowerPoint</vt:lpstr>
      <vt:lpstr>Презентация PowerPoint</vt:lpstr>
      <vt:lpstr>Спасибо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учреждения образования по взаимодействию с организациями-заказчиками кадров при подготовке рабочих кадров и специалистов с учетом специфики производства</dc:title>
  <dc:creator>Пользователь Windows</dc:creator>
  <cp:lastModifiedBy>Другие</cp:lastModifiedBy>
  <cp:revision>33</cp:revision>
  <dcterms:created xsi:type="dcterms:W3CDTF">2024-01-11T06:21:36Z</dcterms:created>
  <dcterms:modified xsi:type="dcterms:W3CDTF">2024-01-23T08:32:37Z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