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64" r:id="rId6"/>
    <p:sldId id="261" r:id="rId7"/>
    <p:sldId id="259" r:id="rId8"/>
    <p:sldId id="262" r:id="rId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21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5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10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10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60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24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72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5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6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73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19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6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21F932F-D149-4725-AA9B-D3A0B77FFCF9}" type="datetimeFigureOut">
              <a:rPr lang="ru-RU" smtClean="0"/>
              <a:t>27.09.2021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2866C2B-4407-46F4-B3B6-D785E1FD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30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>
          <p15:clr>
            <a:srgbClr val="F26B43"/>
          </p15:clr>
        </p15:guide>
        <p15:guide id="1" pos="3840">
          <p15:clr>
            <a:srgbClr val="F26B43"/>
          </p15:clr>
        </p15:guide>
        <p15:guide id="2" pos="1464">
          <p15:clr>
            <a:srgbClr val="F26B43"/>
          </p15:clr>
        </p15:guide>
        <p15:guide id="3" pos="7152">
          <p15:clr>
            <a:srgbClr val="F26B43"/>
          </p15:clr>
        </p15:guide>
        <p15:guide id="4" pos="984">
          <p15:clr>
            <a:srgbClr val="F26B43"/>
          </p15:clr>
        </p15:guide>
        <p15:guide id="5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86;&#1073;&#1088;&#1072;&#1079;&#1077;&#1094;%20&#1050;&#1058;&#1055;%20%20(&#1091;&#1095;&#1077;&#1073;&#1085;&#1099;&#1081;%20&#1087;&#1088;&#1077;&#1076;&#1084;&#1077;&#1090;,%20&#1055;&#1058;&#1054;).doc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ktp-vs-ist-11kl-baz-rus.pdf" TargetMode="External"/><Relationship Id="rId3" Type="http://schemas.openxmlformats.org/officeDocument/2006/relationships/image" Target="../media/image8.png"/><Relationship Id="rId7" Type="http://schemas.openxmlformats.org/officeDocument/2006/relationships/hyperlink" Target="ktp-rus-yaz-11kl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ktp-matem-11kl-rus.pdf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86;&#1073;&#1088;&#1072;&#1079;&#1077;&#1094;%20&#1050;&#1058;&#1055;%20%20(&#1087;&#1088;&#1086;&#1080;&#1079;&#1074;&#1086;&#1076;&#1089;&#1090;&#1074;&#1077;&#1085;&#1085;&#1086;&#1077;%20&#1086;&#1073;&#1091;&#1095;&#1077;&#1085;&#1080;&#1077;,%20&#1055;&#1058;&#1054;).doc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FCB0CA-C3C7-476C-861E-19EAA1EAFD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792" y="1181332"/>
            <a:ext cx="10231772" cy="4495335"/>
          </a:xfrm>
        </p:spPr>
        <p:txBody>
          <a:bodyPr>
            <a:noAutofit/>
          </a:bodyPr>
          <a:lstStyle/>
          <a:p>
            <a:r>
              <a:rPr lang="be-BY" dirty="0"/>
              <a:t>ИМС</a:t>
            </a:r>
            <a:br>
              <a:rPr lang="be-BY" dirty="0"/>
            </a:br>
            <a:r>
              <a:rPr lang="be-BY" dirty="0"/>
              <a:t> </a:t>
            </a:r>
            <a:br>
              <a:rPr lang="be-BY" dirty="0"/>
            </a:br>
            <a:r>
              <a:rPr lang="be-BY" dirty="0"/>
              <a:t>Календарно-тематические планы (уровень ПТО)</a:t>
            </a:r>
            <a:br>
              <a:rPr lang="be-BY" dirty="0"/>
            </a:br>
            <a:r>
              <a:rPr lang="be-BY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94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0F18985F-76E3-4A96-87F3-13113773923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r="18168"/>
          <a:stretch/>
        </p:blipFill>
        <p:spPr>
          <a:xfrm>
            <a:off x="370123" y="1039335"/>
            <a:ext cx="6372510" cy="5099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0DD4B56-8424-44B9-A3A0-5122ADF9A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566" y="72741"/>
            <a:ext cx="9029700" cy="1072176"/>
          </a:xfrm>
        </p:spPr>
        <p:txBody>
          <a:bodyPr/>
          <a:lstStyle/>
          <a:p>
            <a:pPr algn="ctr"/>
            <a:r>
              <a:rPr lang="ru-RU" dirty="0"/>
              <a:t>КТП на сайте РИПО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139FC5A6-D798-40ED-AB19-D17FE0E463D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8" r="18359"/>
          <a:stretch/>
        </p:blipFill>
        <p:spPr>
          <a:xfrm>
            <a:off x="5588948" y="1543537"/>
            <a:ext cx="6340979" cy="5099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916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7E92B7-9905-4086-8E03-34544231F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155" y="16676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КТП по учебным предметам теоретического обучения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C3C7F4D-A4DE-4E32-8CD3-A6A7643BFE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017" t="16653" r="50522" b="6424"/>
          <a:stretch/>
        </p:blipFill>
        <p:spPr>
          <a:xfrm>
            <a:off x="1315610" y="1373698"/>
            <a:ext cx="4372619" cy="53353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07084A7-32EB-48D6-8B2A-D070113F31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711" t="17457" r="14197" b="6422"/>
          <a:stretch/>
        </p:blipFill>
        <p:spPr>
          <a:xfrm>
            <a:off x="6252102" y="1373698"/>
            <a:ext cx="4372618" cy="53353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59ED8E2-CAD1-473A-88F3-F2C3DEFD8643}"/>
              </a:ext>
            </a:extLst>
          </p:cNvPr>
          <p:cNvSpPr/>
          <p:nvPr/>
        </p:nvSpPr>
        <p:spPr>
          <a:xfrm>
            <a:off x="11188593" y="5779962"/>
            <a:ext cx="789264" cy="65439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3" action="ppaction://hlinkfile"/>
              </a:rPr>
              <a:t>КТП</a:t>
            </a:r>
            <a:r>
              <a:rPr lang="ru-RU" dirty="0"/>
              <a:t> ТО</a:t>
            </a:r>
          </a:p>
        </p:txBody>
      </p:sp>
    </p:spTree>
    <p:extLst>
      <p:ext uri="{BB962C8B-B14F-4D97-AF65-F5344CB8AC3E}">
        <p14:creationId xmlns:p14="http://schemas.microsoft.com/office/powerpoint/2010/main" val="219818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B5C66C-0F09-4246-B609-A0AF7AAE1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675" y="142934"/>
            <a:ext cx="1114015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КТП по учебным предметам теоретического обучения (общеобразовательный компонент)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38E31073-EEB2-43BA-87F5-175D4027BA1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2158" t="19575" r="21583" b="6292"/>
          <a:stretch/>
        </p:blipFill>
        <p:spPr>
          <a:xfrm>
            <a:off x="436825" y="1571047"/>
            <a:ext cx="5565627" cy="41253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02E5A158-B07C-4562-AAC4-3441DA787C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21935" t="17977" r="21268" b="5015"/>
          <a:stretch/>
        </p:blipFill>
        <p:spPr>
          <a:xfrm>
            <a:off x="6189549" y="2538101"/>
            <a:ext cx="5378528" cy="41019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D3CE37FB-0C04-42F3-B4EC-D687CB2FF04D}"/>
              </a:ext>
            </a:extLst>
          </p:cNvPr>
          <p:cNvCxnSpPr/>
          <p:nvPr/>
        </p:nvCxnSpPr>
        <p:spPr>
          <a:xfrm>
            <a:off x="7024643" y="3982340"/>
            <a:ext cx="42558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B55B60AD-6C3A-4049-8707-8D1E7A5CFEF7}"/>
              </a:ext>
            </a:extLst>
          </p:cNvPr>
          <p:cNvCxnSpPr>
            <a:cxnSpLocks/>
          </p:cNvCxnSpPr>
          <p:nvPr/>
        </p:nvCxnSpPr>
        <p:spPr>
          <a:xfrm>
            <a:off x="6699903" y="4134740"/>
            <a:ext cx="45805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D19CF590-8E0A-4D4D-A05D-AA42D728DF2A}"/>
              </a:ext>
            </a:extLst>
          </p:cNvPr>
          <p:cNvCxnSpPr>
            <a:cxnSpLocks/>
          </p:cNvCxnSpPr>
          <p:nvPr/>
        </p:nvCxnSpPr>
        <p:spPr>
          <a:xfrm>
            <a:off x="6699903" y="4288564"/>
            <a:ext cx="45805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46F18878-DA70-4C5B-B1AC-44AB6F534B38}"/>
              </a:ext>
            </a:extLst>
          </p:cNvPr>
          <p:cNvCxnSpPr>
            <a:cxnSpLocks/>
          </p:cNvCxnSpPr>
          <p:nvPr/>
        </p:nvCxnSpPr>
        <p:spPr>
          <a:xfrm>
            <a:off x="8229600" y="4886770"/>
            <a:ext cx="155533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357B04DF-A3FA-41AC-8244-2871EA047AC4}"/>
              </a:ext>
            </a:extLst>
          </p:cNvPr>
          <p:cNvCxnSpPr>
            <a:cxnSpLocks/>
          </p:cNvCxnSpPr>
          <p:nvPr/>
        </p:nvCxnSpPr>
        <p:spPr>
          <a:xfrm>
            <a:off x="6793907" y="5202965"/>
            <a:ext cx="189716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70619597-52DD-430A-8223-2426492BD0C5}"/>
              </a:ext>
            </a:extLst>
          </p:cNvPr>
          <p:cNvCxnSpPr>
            <a:cxnSpLocks/>
          </p:cNvCxnSpPr>
          <p:nvPr/>
        </p:nvCxnSpPr>
        <p:spPr>
          <a:xfrm>
            <a:off x="6699903" y="5954994"/>
            <a:ext cx="45805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496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B5C66C-0F09-4246-B609-A0AF7AAE1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21" y="75256"/>
            <a:ext cx="1114015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КТП по учебным предметам теоретического обучения (общеобразовательный компонент)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0CDCE277-AFCE-4D09-88AE-FD0805AAC53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0" r="26975" b="27078"/>
          <a:stretch/>
        </p:blipFill>
        <p:spPr>
          <a:xfrm>
            <a:off x="2563896" y="1400819"/>
            <a:ext cx="3148950" cy="25801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2B41F685-310A-48C6-9972-8230B142BF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8" t="925" r="14944" b="16830"/>
          <a:stretch/>
        </p:blipFill>
        <p:spPr>
          <a:xfrm>
            <a:off x="5909221" y="1400820"/>
            <a:ext cx="4340892" cy="25801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F594E4D-C63D-47CE-B68A-82286023C4C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3" t="6061" r="18037" b="11468"/>
          <a:stretch/>
        </p:blipFill>
        <p:spPr>
          <a:xfrm>
            <a:off x="1692225" y="4134893"/>
            <a:ext cx="4328092" cy="25843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339C459-A950-402C-BB77-41B9FE66DC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4" t="9486" r="36589" b="8684"/>
          <a:stretch/>
        </p:blipFill>
        <p:spPr>
          <a:xfrm>
            <a:off x="6264250" y="4134893"/>
            <a:ext cx="2874910" cy="25801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D4A72FC-81D9-402E-BE1B-FA72FF17B435}"/>
              </a:ext>
            </a:extLst>
          </p:cNvPr>
          <p:cNvSpPr/>
          <p:nvPr/>
        </p:nvSpPr>
        <p:spPr>
          <a:xfrm>
            <a:off x="10441052" y="4903338"/>
            <a:ext cx="1345480" cy="31044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hlinkClick r:id="rId6" action="ppaction://hlinkfile"/>
              </a:rPr>
              <a:t>математика</a:t>
            </a:r>
            <a:endParaRPr lang="ru-RU" sz="1200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C982FA8-F7C1-43ED-848B-942DB2173008}"/>
              </a:ext>
            </a:extLst>
          </p:cNvPr>
          <p:cNvSpPr/>
          <p:nvPr/>
        </p:nvSpPr>
        <p:spPr>
          <a:xfrm>
            <a:off x="10441052" y="4213329"/>
            <a:ext cx="1345480" cy="31044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hlinkClick r:id="rId7" action="ppaction://hlinkfile"/>
              </a:rPr>
              <a:t>русский язык</a:t>
            </a:r>
            <a:endParaRPr lang="ru-RU" sz="1200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0AC6C8C-83D6-4721-8AEE-61BB57E8B18C}"/>
              </a:ext>
            </a:extLst>
          </p:cNvPr>
          <p:cNvSpPr/>
          <p:nvPr/>
        </p:nvSpPr>
        <p:spPr>
          <a:xfrm>
            <a:off x="10499775" y="5547867"/>
            <a:ext cx="1345480" cy="31044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hlinkClick r:id="rId8" action="ppaction://hlinkfile"/>
              </a:rPr>
              <a:t>история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13117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571105"/>
              </p:ext>
            </p:extLst>
          </p:nvPr>
        </p:nvGraphicFramePr>
        <p:xfrm>
          <a:off x="520117" y="357166"/>
          <a:ext cx="11383861" cy="6466840"/>
        </p:xfrm>
        <a:graphic>
          <a:graphicData uri="http://schemas.openxmlformats.org/drawingml/2006/table">
            <a:tbl>
              <a:tblPr/>
              <a:tblGrid>
                <a:gridCol w="270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77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14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Тип урока 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Структура</a:t>
                      </a:r>
                      <a:r>
                        <a:rPr lang="ru-RU" sz="1600" b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урока 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4740">
                <a:tc>
                  <a:txBody>
                    <a:bodyPr/>
                    <a:lstStyle/>
                    <a:p>
                      <a:pPr marL="0" marR="0" indent="2159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7015" algn="l"/>
                        </a:tabLst>
                        <a:defRPr/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Урок формирования новых знаний</a:t>
                      </a:r>
                    </a:p>
                    <a:p>
                      <a:pPr indent="2159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7015" algn="l"/>
                        </a:tabLs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  <a:tabLst>
                          <a:tab pos="442913" algn="l"/>
                        </a:tabLst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сообщение темы и цели урока,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  <a:tabLst>
                          <a:tab pos="442913" algn="l"/>
                        </a:tabLst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мотивация учебной деятельности,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  <a:tabLst>
                          <a:tab pos="442913" algn="l"/>
                        </a:tabLst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проверка домашнего задания,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  <a:tabLst>
                          <a:tab pos="442913" algn="l"/>
                        </a:tabLst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изложение нового материала,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  <a:tabLst>
                          <a:tab pos="442913" algn="l"/>
                        </a:tabLst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самостоятельная работа учащихся,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  <a:tabLst>
                          <a:tab pos="442913" algn="l"/>
                        </a:tabLst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ответы на вопросы учащихся,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  <a:tabLst>
                          <a:tab pos="442913" algn="l"/>
                        </a:tabLst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проверка усвоения нового материала,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  <a:tabLst>
                          <a:tab pos="442913" algn="l"/>
                        </a:tabLst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дополнительные разъяснения,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  <a:tabLst>
                          <a:tab pos="442913" algn="l"/>
                        </a:tabLst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домашнее задание.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6493">
                <a:tc>
                  <a:txBody>
                    <a:bodyPr/>
                    <a:lstStyle/>
                    <a:p>
                      <a:pPr marL="0" marR="0" indent="152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3840" algn="l"/>
                        </a:tabLst>
                        <a:defRPr/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Урок систематизации и обобщения</a:t>
                      </a:r>
                    </a:p>
                    <a:p>
                      <a:pPr indent="1524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3840" algn="l"/>
                        </a:tabLs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сообщение темы и цели</a:t>
                      </a:r>
                      <a:r>
                        <a:rPr kumimoji="0" lang="ru-RU" sz="14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урока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мотивация учебной деятельности,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систематизация и обобщение ранее изученного материала (фронтальная беседа,  самостоятельная работа уч-ся, обобщающее заключение, выводы преподавателя др.)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подведение итогов,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выдача домашнего задания.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0411">
                <a:tc>
                  <a:txBody>
                    <a:bodyPr/>
                    <a:lstStyle/>
                    <a:p>
                      <a:pPr marL="0" marR="0" indent="1841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0665" algn="l"/>
                        </a:tabLst>
                        <a:defRPr/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Урок практического применения знаний и умений</a:t>
                      </a:r>
                    </a:p>
                    <a:p>
                      <a:pPr indent="18415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marR="0" lvl="0" indent="-8890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сообщение цели и темы,</a:t>
                      </a:r>
                      <a:r>
                        <a:rPr kumimoji="0" lang="ru-RU" sz="140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мотивация учебной деятельности,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фронтальная беседа по изученному материалу,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практическое применение знаний и умений (</a:t>
                      </a:r>
                      <a:r>
                        <a:rPr kumimoji="0" lang="ru-RU" sz="14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ЛПЗ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упражнения, разбор техпроцесса, самостоятельная работа, чтение чертежей, схем, работа по конструированию),</a:t>
                      </a:r>
                    </a:p>
                    <a:p>
                      <a:pPr marL="88900" lvl="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подведение итогов, выдача домашнего задания.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6493">
                <a:tc>
                  <a:txBody>
                    <a:bodyPr/>
                    <a:lstStyle/>
                    <a:p>
                      <a:pPr marL="0" marR="0" indent="889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Урок контроля и коррекции знаний </a:t>
                      </a:r>
                    </a:p>
                    <a:p>
                      <a:pPr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сообщение темы и цели урока;</a:t>
                      </a:r>
                    </a:p>
                    <a:p>
                      <a:pPr marL="8890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мотивация учебной деятельности;</a:t>
                      </a:r>
                    </a:p>
                    <a:p>
                      <a:pPr marL="8890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контроль знаний учащихся (самостоятельное выполнение контрольных заданий, беседа, устный опрос, письменный опрос по карточкам заданиям и т.д.);</a:t>
                      </a:r>
                    </a:p>
                    <a:p>
                      <a:pPr marL="8890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подведение итогов;</a:t>
                      </a:r>
                    </a:p>
                    <a:p>
                      <a:pPr marL="88900" indent="-8890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выдача домашнего задания.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84740">
                <a:tc>
                  <a:txBody>
                    <a:bodyPr/>
                    <a:lstStyle/>
                    <a:p>
                      <a:pPr marL="0" marR="0" indent="889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Комбинирование (смешанные уроки)</a:t>
                      </a:r>
                    </a:p>
                    <a:p>
                      <a:pPr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сообщение темы и цели урока,</a:t>
                      </a:r>
                    </a:p>
                    <a:p>
                      <a:pPr lvl="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проверка домашнего задания,</a:t>
                      </a:r>
                    </a:p>
                    <a:p>
                      <a:pPr lvl="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актуализация опорных знаний,</a:t>
                      </a:r>
                    </a:p>
                    <a:p>
                      <a:pPr lvl="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изложение нового материала, его восприятие и осмысление учащимися,</a:t>
                      </a:r>
                    </a:p>
                    <a:p>
                      <a:pPr lvl="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самостоятельная работа учащихся,</a:t>
                      </a:r>
                    </a:p>
                    <a:p>
                      <a:pPr lvl="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закрепление материала,</a:t>
                      </a:r>
                    </a:p>
                    <a:p>
                      <a:pPr lvl="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обобщение и систематизация знаний,</a:t>
                      </a:r>
                    </a:p>
                    <a:p>
                      <a:pPr lvl="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подведение итогов, рефлексия,</a:t>
                      </a:r>
                    </a:p>
                    <a:p>
                      <a:pPr lvl="0">
                        <a:lnSpc>
                          <a:spcPts val="1400"/>
                        </a:lnSpc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выдача домашнего задания.</a:t>
                      </a: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38612" y="0"/>
            <a:ext cx="332386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525" algn="ctr" fontAlgn="base">
              <a:spcBef>
                <a:spcPct val="0"/>
              </a:spcBef>
              <a:spcAft>
                <a:spcPct val="0"/>
              </a:spcAft>
              <a:tabLst>
                <a:tab pos="247650" algn="l"/>
              </a:tabLst>
            </a:pPr>
            <a:r>
              <a:rPr lang="ru-RU" sz="2000" b="1" dirty="0">
                <a:latin typeface="Cambria" pitchFamily="18" charset="0"/>
                <a:ea typeface="Times New Roman" pitchFamily="18" charset="0"/>
                <a:cs typeface="Cambria" pitchFamily="18" charset="0"/>
              </a:rPr>
              <a:t>Типы и структура уроков</a:t>
            </a:r>
            <a:endParaRPr lang="ru-RU" sz="1600" dirty="0">
              <a:latin typeface="Arial" pitchFamily="34" charset="0"/>
            </a:endParaRPr>
          </a:p>
          <a:p>
            <a:pPr indent="9525"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" algn="l"/>
              </a:tabLst>
            </a:pP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60E3C4-2855-4634-8096-C5F4BCC6D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8264" y="0"/>
            <a:ext cx="9029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КТП по учебному предмету «Производственное обучение»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E4AD79C3-7CD1-469D-B925-3399946A32E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6261" t="16760" r="49646" b="5449"/>
          <a:stretch/>
        </p:blipFill>
        <p:spPr>
          <a:xfrm>
            <a:off x="1938823" y="1419252"/>
            <a:ext cx="4007979" cy="51440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153C901B-81AE-4926-8B8D-A9DD0168F5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50036" t="16760" r="16440" b="5448"/>
          <a:stretch/>
        </p:blipFill>
        <p:spPr>
          <a:xfrm>
            <a:off x="6312143" y="1419252"/>
            <a:ext cx="3941034" cy="51440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15FDC19-0715-4DC0-877C-A5FFF433358E}"/>
              </a:ext>
            </a:extLst>
          </p:cNvPr>
          <p:cNvSpPr/>
          <p:nvPr/>
        </p:nvSpPr>
        <p:spPr>
          <a:xfrm>
            <a:off x="11188593" y="5779962"/>
            <a:ext cx="789264" cy="65439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3" action="ppaction://hlinkfile"/>
              </a:rPr>
              <a:t>КТП</a:t>
            </a:r>
            <a:r>
              <a:rPr lang="ru-RU" dirty="0"/>
              <a:t> ПО</a:t>
            </a:r>
          </a:p>
        </p:txBody>
      </p:sp>
    </p:spTree>
    <p:extLst>
      <p:ext uri="{BB962C8B-B14F-4D97-AF65-F5344CB8AC3E}">
        <p14:creationId xmlns:p14="http://schemas.microsoft.com/office/powerpoint/2010/main" val="233030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864992"/>
              </p:ext>
            </p:extLst>
          </p:nvPr>
        </p:nvGraphicFramePr>
        <p:xfrm>
          <a:off x="302003" y="857232"/>
          <a:ext cx="11610363" cy="5786478"/>
        </p:xfrm>
        <a:graphic>
          <a:graphicData uri="http://schemas.openxmlformats.org/drawingml/2006/table">
            <a:tbl>
              <a:tblPr/>
              <a:tblGrid>
                <a:gridCol w="7340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9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Cambria"/>
                        </a:rPr>
                        <a:t>Обучающие цели учебных занятий</a:t>
                      </a:r>
                      <a:endParaRPr lang="ru-RU" sz="11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Cambria"/>
                        </a:rPr>
                        <a:t>Типы учебных занятий</a:t>
                      </a:r>
                      <a:endParaRPr lang="ru-RU" sz="11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6841">
                <a:tc>
                  <a:txBody>
                    <a:bodyPr/>
                    <a:lstStyle/>
                    <a:p>
                      <a:pPr indent="2159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701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mbria"/>
                        </a:rPr>
                        <a:t>1. Формирование первоначальных представлений о содержании будущей профессиональной деятельности.</a:t>
                      </a:r>
                      <a:endParaRPr lang="ru-RU" sz="11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mbria"/>
                        </a:rPr>
                        <a:t>2. Ознакомление с правилами поведения в мастерской, на производственном предприятии, на рабочем месте</a:t>
                      </a:r>
                      <a:endParaRPr lang="ru-RU" sz="11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ambria"/>
                        </a:rPr>
                        <a:t>Вводное занятие</a:t>
                      </a:r>
                      <a:endParaRPr lang="ru-RU" sz="110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2142">
                <a:tc>
                  <a:txBody>
                    <a:bodyPr/>
                    <a:lstStyle/>
                    <a:p>
                      <a:pPr indent="1524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3840" algn="l"/>
                        </a:tabLst>
                      </a:pPr>
                      <a:r>
                        <a:rPr lang="ru-RU" sz="1600" dirty="0">
                          <a:latin typeface="Cambria"/>
                          <a:ea typeface="Times New Roman"/>
                          <a:cs typeface="Cambria"/>
                        </a:rPr>
                        <a:t>1.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Cambria"/>
                        </a:rPr>
                        <a:t>	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Формирование первоначальных профессиональных умений.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 indent="-3175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384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2.	Отработка и совершенствование профессиональных умений.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17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mbria"/>
                        </a:rPr>
                        <a:t>Учебное занятие по освоению и отработке трудовых приемов и операций</a:t>
                      </a:r>
                      <a:endParaRPr lang="ru-RU" sz="11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6245">
                <a:tc>
                  <a:txBody>
                    <a:bodyPr/>
                    <a:lstStyle/>
                    <a:p>
                      <a:pPr indent="18415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ru-RU" sz="1600" dirty="0">
                          <a:latin typeface="Cambria"/>
                          <a:ea typeface="Times New Roman"/>
                          <a:cs typeface="Cambria"/>
                        </a:rPr>
                        <a:t>1.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Cambria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Формирование и отработка умений выполнять типичные (в соответствии с учебной программой п.о.) работы комплексного характера.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 indent="-635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701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2. Совершенствование (развитие) профессиональных умений.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17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mbria"/>
                        </a:rPr>
                        <a:t>Учебное занятие по выполнению ком­плексных работ</a:t>
                      </a:r>
                      <a:endParaRPr lang="ru-RU" sz="11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8214">
                <a:tc>
                  <a:txBody>
                    <a:bodyPr/>
                    <a:lstStyle/>
                    <a:p>
                      <a:pPr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1. Проверка качества и уровня освоения учащимися профессиональных знаний, умений и навыков в соот­ветствии с учебной программой (по теме учебной про­граммы, по разделу, за полугодие).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2. Обобщение и систематизация профессиональных знаний, умений и навыков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ambria"/>
                        </a:rPr>
                        <a:t>Контрольно-прове­рочное учебное занятие</a:t>
                      </a:r>
                      <a:endParaRPr lang="ru-RU" sz="11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52663" y="214290"/>
            <a:ext cx="769460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525" algn="ctr" fontAlgn="base">
              <a:spcBef>
                <a:spcPct val="0"/>
              </a:spcBef>
              <a:spcAft>
                <a:spcPct val="0"/>
              </a:spcAft>
              <a:tabLst>
                <a:tab pos="247650" algn="l"/>
              </a:tabLst>
            </a:pPr>
            <a:r>
              <a:rPr lang="ru-RU" sz="2000" b="1" dirty="0">
                <a:latin typeface="Cambria" pitchFamily="18" charset="0"/>
                <a:ea typeface="Times New Roman" pitchFamily="18" charset="0"/>
                <a:cs typeface="Cambria" pitchFamily="18" charset="0"/>
              </a:rPr>
              <a:t>Цели и типы учебных занятий производственного обучения</a:t>
            </a:r>
            <a:endParaRPr lang="ru-RU" sz="1600" dirty="0">
              <a:latin typeface="Arial" pitchFamily="34" charset="0"/>
            </a:endParaRPr>
          </a:p>
          <a:p>
            <a:pPr indent="9525"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" algn="l"/>
              </a:tabLst>
            </a:pP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9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mbria/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Тема9" id="{8653A416-4F2B-4BA2-B682-66075F284441}" vid="{6D435DCE-6C65-45C8-BE6A-FED99CEF61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247</TotalTime>
  <Words>432</Words>
  <Application>Microsoft Office PowerPoint</Application>
  <PresentationFormat>Широкоэкранный</PresentationFormat>
  <Paragraphs>66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</vt:lpstr>
      <vt:lpstr>Franklin Gothic Book</vt:lpstr>
      <vt:lpstr>Times New Roman</vt:lpstr>
      <vt:lpstr>Wingdings</vt:lpstr>
      <vt:lpstr>Тема9</vt:lpstr>
      <vt:lpstr>ИМС   Календарно-тематические планы (уровень ПТО)  </vt:lpstr>
      <vt:lpstr>КТП на сайте РИПО</vt:lpstr>
      <vt:lpstr>КТП по учебным предметам теоретического обучения</vt:lpstr>
      <vt:lpstr>КТП по учебным предметам теоретического обучения (общеобразовательный компонент)</vt:lpstr>
      <vt:lpstr>КТП по учебным предметам теоретического обучения (общеобразовательный компонент)</vt:lpstr>
      <vt:lpstr>Презентация PowerPoint</vt:lpstr>
      <vt:lpstr>КТП по учебному предмету «Производственное обучение»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ИМС  Календарно-тематические планы (уровень ПТО) </dc:title>
  <dc:creator>User</dc:creator>
  <cp:lastModifiedBy>User</cp:lastModifiedBy>
  <cp:revision>9</cp:revision>
  <dcterms:created xsi:type="dcterms:W3CDTF">2021-09-23T11:59:16Z</dcterms:created>
  <dcterms:modified xsi:type="dcterms:W3CDTF">2021-09-27T06:39:49Z</dcterms:modified>
</cp:coreProperties>
</file>