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sldIdLst>
    <p:sldId id="256" r:id="rId2"/>
    <p:sldId id="257" r:id="rId3"/>
    <p:sldId id="262" r:id="rId4"/>
    <p:sldId id="264" r:id="rId5"/>
    <p:sldId id="278" r:id="rId6"/>
    <p:sldId id="281" r:id="rId7"/>
    <p:sldId id="269" r:id="rId8"/>
    <p:sldId id="277" r:id="rId9"/>
    <p:sldId id="272" r:id="rId10"/>
    <p:sldId id="285" r:id="rId11"/>
    <p:sldId id="284" r:id="rId12"/>
    <p:sldId id="283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A4D"/>
    <a:srgbClr val="1A884C"/>
    <a:srgbClr val="00CC00"/>
    <a:srgbClr val="94A77D"/>
    <a:srgbClr val="21AF61"/>
    <a:srgbClr val="51C374"/>
    <a:srgbClr val="57CD47"/>
    <a:srgbClr val="7AB064"/>
    <a:srgbClr val="A5B592"/>
    <a:srgbClr val="378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ADB5-A05E-41CC-AB54-EB693BE56F3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6098D-A8FC-41AE-94B6-4BBA0253F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4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4D9D54-7270-4F03-BD19-DE286A1F96D0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70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385E-1BDB-49D2-BB93-97532292AF1D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1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79F-E39E-435F-8BFB-594CD6728060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5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FAC-3A75-41EA-97F5-2D417C4FAE47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BDE17-426C-4508-864C-7A586B9288AB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2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5848-2C8D-48E4-A76E-9FB17791CA93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1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3126-DE05-46BC-AF13-C5A8306F0F6D}" type="datetime1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3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0D3D-CFE3-44A6-9E29-3F8F52E2EDB2}" type="datetime1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4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0D6B-535B-4ADC-B355-E0C06CAAB68A}" type="datetime1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2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0A6-4786-4CA1-B3CE-E4DB57CEA6CC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282-6D1C-4221-BE72-6BB9E3E4CDDB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8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A0A4218-3C6C-43AE-AB40-B90E887C0546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115241E-683D-40F7-BBD4-3A540F14D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6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5389" y="497368"/>
            <a:ext cx="1071524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совета учреждения образования</a:t>
            </a:r>
          </a:p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профилактике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безнадзорности и правонарушений несовершеннолетних в </a:t>
            </a: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</a:p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”О </a:t>
            </a: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признания детей находящимися в социально опасном положении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“, утвержденного </a:t>
            </a: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Совета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Министров Республики </a:t>
            </a: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от 15.01.2019 № 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6129" y="4916519"/>
            <a:ext cx="566468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i="1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Валуй Т.Л. – педагог-психолог </a:t>
            </a:r>
            <a:r>
              <a:rPr lang="ru-RU" sz="2400" i="1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отдела </a:t>
            </a:r>
            <a:r>
              <a:rPr lang="ru-RU" sz="2400" i="1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 ГУО ”Витебский областной социально-педагогический центр“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591" y="558489"/>
            <a:ext cx="1175319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результатах социального расследования:</a:t>
            </a:r>
            <a:endParaRPr lang="ru-RU" sz="2800" b="1" u="sng" dirty="0">
              <a:solidFill>
                <a:srgbClr val="1A88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146" y="1352319"/>
            <a:ext cx="1115208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3EBEC9"/>
              </a:buCl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(управление) по образованию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направивший информацию о неблагоприятной для детей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обстановке;</a:t>
            </a:r>
          </a:p>
          <a:p>
            <a:pPr marL="342900" indent="-342900" algn="just">
              <a:buClr>
                <a:srgbClr val="3EBEC9"/>
              </a:buCl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сообщившие о семейном неблагополучии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(возможно только при наличии документов, подтверждающих, что данный гражданин имеет право представлять интересы несовершеннолетнего, а также с учетом того, что в соответствии с законодательством распространение информации о частной жизни физического лица и персональных данных относится к информации, распространение и (или) предоставление которой носит ограниченный характер);</a:t>
            </a:r>
          </a:p>
          <a:p>
            <a:pPr marL="342900" indent="-342900" algn="just">
              <a:buClr>
                <a:srgbClr val="3EBEC9"/>
              </a:buCl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опекуны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попечители)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отношении которых принято соответствующее решение совета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трехдневный срок после принятия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направляется выписка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3EBEC9"/>
              </a:buClr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193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025" y="2643967"/>
            <a:ext cx="10886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buClr>
                <a:srgbClr val="3EBEC9"/>
              </a:buCl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осуществления внутреннего контроля в УПО за реализацией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обязательных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исполнения, на заседаниях совета профилактики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рассматривать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(итоговые) результаты реализации мероприятий (в части исполнения учреждением образования (глава 6, п. 22.5)) с обязательным анализом их эффективности, оценкой достигнутых результатов, по необходимости - внесением предложений о дополнительных мероприятиях для подготовки аргументированной информации в координационный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474" y="1049264"/>
            <a:ext cx="11753192" cy="138499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анализа выполнения мероприятий</a:t>
            </a:r>
          </a:p>
          <a:p>
            <a:pPr indent="450000" algn="ctr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 и условий, повлекших создание</a:t>
            </a:r>
          </a:p>
          <a:p>
            <a:pPr indent="450000" algn="ctr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неблагоприятной для детей обстановки</a:t>
            </a:r>
            <a:endParaRPr lang="ru-RU" sz="2800" b="1" u="sng" dirty="0">
              <a:solidFill>
                <a:srgbClr val="1A88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5389" y="497368"/>
            <a:ext cx="1071524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совета учреждения образования</a:t>
            </a:r>
          </a:p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профилактике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безнадзорности и правонарушений несовершеннолетних в </a:t>
            </a: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</a:p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”О </a:t>
            </a: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признания детей находящимися в социально опасном положении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“, утвержденного </a:t>
            </a: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Совета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Министров Республики </a:t>
            </a: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от 15.01.2019 № 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6129" y="4916519"/>
            <a:ext cx="566468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i="1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Валуй Т.Л. – педагог-психолог </a:t>
            </a:r>
            <a:r>
              <a:rPr lang="ru-RU" sz="2400" i="1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отдела </a:t>
            </a:r>
            <a:r>
              <a:rPr lang="ru-RU" sz="2400" i="1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 ГУО ”Витебский областной социально-педагогический центр“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6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308" y="1141209"/>
            <a:ext cx="1080587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0000" algn="just">
              <a:buFont typeface="Arial" panose="020B0604020202020204" pitchFamily="34" charset="0"/>
              <a:buChar char="•"/>
            </a:pPr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21AF61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15.01.2019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признании детей находящимися в социально опасном положении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705" y="2243663"/>
            <a:ext cx="109414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21AF61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в социально опасном положении,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2019 г. заместителем Министра образования Республики Беларусь, руководителем межведомственной группы для координации осуществления постоянного мониторинга ситуации на местах по выполнению Декрета Президента Республики Беларусь от 24.11.2006  № 18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Кадлубаем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0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5891" y="1115654"/>
            <a:ext cx="11143890" cy="15696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buClr>
                <a:srgbClr val="94A77D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комиссии по проведению социального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расследования;</a:t>
            </a:r>
          </a:p>
          <a:p>
            <a:pPr marL="342900" lvl="1" indent="-342900" algn="just">
              <a:buClr>
                <a:srgbClr val="94A77D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проведения социального расследования,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превышающий 15 рабочих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дней;</a:t>
            </a:r>
          </a:p>
          <a:p>
            <a:pPr marL="342900" lvl="1" indent="-342900" algn="just">
              <a:buClr>
                <a:srgbClr val="94A77D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срок  обследования условий жизни и воспитания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</a:p>
          <a:p>
            <a:pPr marL="342900" lvl="1" indent="-342900" algn="just">
              <a:buClr>
                <a:srgbClr val="94A77D"/>
              </a:buCl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заседания совета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891" y="3808284"/>
            <a:ext cx="5824343" cy="2462213"/>
          </a:xfrm>
          <a:prstGeom prst="rect">
            <a:avLst/>
          </a:prstGeom>
          <a:noFill/>
          <a:ln w="28575">
            <a:solidFill>
              <a:srgbClr val="94A77D"/>
            </a:solidFill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в социально опасном положении,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1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2019 г. заместителем Министра образования Республики Беларусь, руководителем межведомственной группы для координации осуществления постоянного мониторинга ситуации на местах по выполнению Декрета Президента Республики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</a:p>
          <a:p>
            <a:pPr indent="450000"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24.11.2006  №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Кадлубаем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А.В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000" algn="ctr"/>
            <a:r>
              <a:rPr lang="be-BY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”Социальное расследование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“)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649" y="2775062"/>
            <a:ext cx="10075651" cy="523220"/>
          </a:xfrm>
          <a:prstGeom prst="rect">
            <a:avLst/>
          </a:prstGeom>
          <a:noFill/>
          <a:ln w="28575">
            <a:solidFill>
              <a:srgbClr val="94A77D"/>
            </a:solidFill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15.01.2019 №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  <a:p>
            <a:pPr indent="450000"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”О признании детей находящимися в социально опасном положении“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(пункт 9)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8682" y="4069894"/>
            <a:ext cx="5037678" cy="193899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lvl="1" indent="450000" algn="just">
              <a:buClr>
                <a:srgbClr val="3EBEC9"/>
              </a:buCl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планировать заседание совета профилактики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вечернее время либо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субботу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родители смогли на него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274" y="502686"/>
            <a:ext cx="115824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800" b="1" u="sng" dirty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социального </a:t>
            </a:r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расследования определяются:</a:t>
            </a:r>
            <a:endParaRPr lang="ru-RU" sz="2800" b="1" u="sng" dirty="0">
              <a:solidFill>
                <a:srgbClr val="1A88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7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0052" y="1783796"/>
            <a:ext cx="6616904" cy="38164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результатов проведения социального расследования на заседании совета учреждения образования по профилактике безнадзорности и правонарушений осуществляется в порядке, предусмотренном постановлением № 22</a:t>
            </a:r>
            <a:r>
              <a:rPr lang="be-BY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участием </a:t>
            </a:r>
            <a:r>
              <a:rPr lang="be-BY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государственных органов, государственных и иных организаций</a:t>
            </a:r>
            <a:r>
              <a:rPr lang="be-BY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000" algn="just"/>
            <a:r>
              <a:rPr lang="be-BY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be-BY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родителей </a:t>
            </a:r>
            <a:r>
              <a:rPr lang="be-BY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участие в заседании совета профилактики, что может служить мерой профилактики семейного </a:t>
            </a:r>
            <a:r>
              <a:rPr lang="be-BY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93207" y="2030016"/>
            <a:ext cx="4057072" cy="3323987"/>
          </a:xfrm>
          <a:prstGeom prst="rect">
            <a:avLst/>
          </a:prstGeom>
          <a:noFill/>
          <a:ln w="28575">
            <a:solidFill>
              <a:srgbClr val="94A77D"/>
            </a:solidFill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в социально опасном положении,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октября 2019 г. заместителем Министра образования Республики Беларусь, руководителем межведомственной группы для координации осуществления постоянного мониторинга ситуации на местах по выполнению Декрета Президента Республики Беларусь от 24.11.2006  № 18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Кадлубаем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480" y="902606"/>
            <a:ext cx="10075651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на заседание совета профилактики</a:t>
            </a:r>
            <a:endParaRPr lang="ru-RU" sz="2800" b="1" u="sng" dirty="0">
              <a:solidFill>
                <a:srgbClr val="1A88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8242" y="701742"/>
            <a:ext cx="851338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заседание совета профилактики</a:t>
            </a:r>
            <a:endParaRPr lang="ru-RU" sz="2800" b="1" u="sng" dirty="0">
              <a:solidFill>
                <a:srgbClr val="1A88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7261" y="1862683"/>
            <a:ext cx="10324039" cy="1938992"/>
          </a:xfrm>
          <a:prstGeom prst="rect">
            <a:avLst/>
          </a:prstGeom>
          <a:noFill/>
          <a:ln w="28575">
            <a:solidFill>
              <a:srgbClr val="1A884C"/>
            </a:solidFill>
          </a:ln>
        </p:spPr>
        <p:txBody>
          <a:bodyPr wrap="square" rtlCol="0">
            <a:spAutoFit/>
          </a:bodyPr>
          <a:lstStyle/>
          <a:p>
            <a:pPr indent="450000" algn="just">
              <a:lnSpc>
                <a:spcPts val="2400"/>
              </a:lnSpc>
              <a:buClr>
                <a:srgbClr val="3EBEC9"/>
              </a:buClr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семье воспитываются несовершеннолетние, обучающиеся в учреждениях высшего, профессионально-технического, среднего специального образования, общего среднего, дошкольного образования, проживающие </a:t>
            </a:r>
            <a:r>
              <a:rPr lang="ru-RU" sz="2200" dirty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одной административно-территориальной единицы,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 совместный совет профилактики проводится </a:t>
            </a:r>
            <a:r>
              <a:rPr lang="ru-RU" sz="2200" dirty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учреждения общего среднего образования, которое назначено отделом образования для проведения социального </a:t>
            </a:r>
            <a:r>
              <a:rPr lang="ru-RU" sz="2200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7261" y="4337238"/>
            <a:ext cx="10324039" cy="1631216"/>
          </a:xfrm>
          <a:prstGeom prst="rect">
            <a:avLst/>
          </a:prstGeom>
          <a:noFill/>
          <a:ln w="28575">
            <a:solidFill>
              <a:srgbClr val="1A884C"/>
            </a:solidFill>
          </a:ln>
        </p:spPr>
        <p:txBody>
          <a:bodyPr wrap="square" rtlCol="0">
            <a:spAutoFit/>
          </a:bodyPr>
          <a:lstStyle/>
          <a:p>
            <a:pPr indent="450000" algn="just">
              <a:lnSpc>
                <a:spcPts val="2400"/>
              </a:lnSpc>
              <a:buClr>
                <a:srgbClr val="3EBEC9"/>
              </a:buClr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когда в семье воспитываются несовершеннолетние, обучающиеся (воспитывающиеся) в учреждениях образования, расположенных </a:t>
            </a:r>
            <a:r>
              <a:rPr lang="ru-RU" sz="2200" dirty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различных административно-территориальных единиц,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совместный совет профилактики  проводится </a:t>
            </a:r>
            <a:r>
              <a:rPr lang="ru-RU" sz="2200" dirty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учреждения образования по месту жительства родителей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30621" y="1131878"/>
            <a:ext cx="0" cy="4173219"/>
          </a:xfrm>
          <a:prstGeom prst="line">
            <a:avLst/>
          </a:prstGeom>
          <a:ln w="28575">
            <a:solidFill>
              <a:srgbClr val="1A88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0621" y="2703786"/>
            <a:ext cx="656640" cy="7884"/>
          </a:xfrm>
          <a:prstGeom prst="line">
            <a:avLst/>
          </a:prstGeom>
          <a:ln w="28575">
            <a:solidFill>
              <a:srgbClr val="1A88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0621" y="5305097"/>
            <a:ext cx="656640" cy="7884"/>
          </a:xfrm>
          <a:prstGeom prst="line">
            <a:avLst/>
          </a:prstGeom>
          <a:ln w="28575">
            <a:solidFill>
              <a:srgbClr val="1A88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8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765" y="856520"/>
            <a:ext cx="113552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buClr>
                <a:srgbClr val="3EBEC9"/>
              </a:buCl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обязательном порядке на совместном заседании совета профилактики присутствует:</a:t>
            </a:r>
          </a:p>
          <a:p>
            <a:pPr indent="-342900" algn="just">
              <a:buClr>
                <a:srgbClr val="94A77D"/>
              </a:buClr>
              <a:buFont typeface="Arial" panose="020B0604020202020204" pitchFamily="34" charset="0"/>
              <a:buChar char="•"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2/3 членов совета профилактики УО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базе которого проходит заседание;</a:t>
            </a:r>
          </a:p>
          <a:p>
            <a:pPr indent="-342900" algn="just">
              <a:buClr>
                <a:srgbClr val="94A77D"/>
              </a:buClr>
              <a:buFont typeface="Arial" panose="020B0604020202020204" pitchFamily="34" charset="0"/>
              <a:buChar char="•"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председатели и не менее 2 членов советов профилактики других УО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обучаются дети из одной семьи, в отношении которой проводилось социальное расследование (по эпидемиологической обстановке, удаленности расположения УО допускается участие в формате видеоконференции).</a:t>
            </a:r>
          </a:p>
          <a:p>
            <a:pPr indent="450000" algn="just">
              <a:buClr>
                <a:srgbClr val="3EBEC9"/>
              </a:buCl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</a:t>
            </a:r>
            <a:r>
              <a:rPr lang="ru-RU" sz="2400" dirty="0">
                <a:solidFill>
                  <a:srgbClr val="378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совпадают дата и время проведения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заседаний совета профилактики в различных УО с приглашением одних и тех же УО, допускается участие </a:t>
            </a:r>
            <a:r>
              <a:rPr lang="ru-RU" sz="2400" dirty="0">
                <a:solidFill>
                  <a:srgbClr val="378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заседании председателя и не менее 2 членов советов профилактики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приглашенных УО, в </a:t>
            </a:r>
            <a:r>
              <a:rPr lang="ru-RU" sz="2400" dirty="0">
                <a:solidFill>
                  <a:srgbClr val="3786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другом – заместителя председателя и не менее 2 членов советов профилактики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приглашенных УО.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700" y="5750167"/>
            <a:ext cx="9213010" cy="738664"/>
          </a:xfrm>
          <a:prstGeom prst="rect">
            <a:avLst/>
          </a:prstGeom>
          <a:noFill/>
          <a:ln w="28575">
            <a:solidFill>
              <a:srgbClr val="94A77D"/>
            </a:solidFill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 организации деятельности совета учреждения образования по профилактике безнадзорности и правонарушений несовершеннолетних, утвержденные 31.08.2020</a:t>
            </a:r>
          </a:p>
          <a:p>
            <a:pPr indent="450000"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образования Республики Беларусь Кадлубаем А.В.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0740" y="382859"/>
            <a:ext cx="10075651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заседание совета профилактики</a:t>
            </a:r>
            <a:endParaRPr lang="ru-RU" sz="2800" b="1" u="sng" dirty="0">
              <a:solidFill>
                <a:srgbClr val="1A88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6643" y="3960829"/>
            <a:ext cx="3948819" cy="209288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неявке родителей на заседание совета профилактики в протоколе делается соответствующая запись.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3697" y="3806941"/>
            <a:ext cx="5856197" cy="2246769"/>
          </a:xfrm>
          <a:prstGeom prst="rect">
            <a:avLst/>
          </a:prstGeom>
          <a:noFill/>
          <a:ln w="28575">
            <a:solidFill>
              <a:srgbClr val="94A77D"/>
            </a:solidFill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в социально опасном положении,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2019 г. заместителем Министра образования Республики Беларусь, руководителем межведомственной группы для координации осуществления постоянного мониторинга ситуации на местах по выполнению Декрета Президента Республики Беларусь от 24.11.2006  № 18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Кадлубаем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 </a:t>
            </a:r>
            <a:r>
              <a:rPr lang="be-BY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”Социальное расследование“ 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4075" y="2745110"/>
            <a:ext cx="8369890" cy="523220"/>
          </a:xfrm>
          <a:prstGeom prst="rect">
            <a:avLst/>
          </a:prstGeom>
          <a:noFill/>
          <a:ln w="28575">
            <a:solidFill>
              <a:srgbClr val="94A77D"/>
            </a:solidFill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15.01.2019 № 22 ”О признании детей находящимися в социально опасном положении“ (пункт 13)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6643" y="1631333"/>
            <a:ext cx="106232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94A77D"/>
              </a:buCl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условий жизни и воспитания ребенка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детей);</a:t>
            </a:r>
          </a:p>
          <a:p>
            <a:pPr marL="457200" indent="-457200" algn="just">
              <a:buClr>
                <a:srgbClr val="94A77D"/>
              </a:buCl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социального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1194" y="937995"/>
            <a:ext cx="10075651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заседании совета профилактики рассматриваются:</a:t>
            </a:r>
            <a:endParaRPr lang="ru-RU" sz="2800" b="1" u="sng" dirty="0">
              <a:solidFill>
                <a:srgbClr val="1A88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2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6732" y="1784224"/>
            <a:ext cx="10655828" cy="1384995"/>
          </a:xfrm>
          <a:prstGeom prst="rect">
            <a:avLst/>
          </a:prstGeom>
          <a:noFill/>
          <a:ln w="28575">
            <a:solidFill>
              <a:srgbClr val="1A884C"/>
            </a:solidFill>
          </a:ln>
        </p:spPr>
        <p:txBody>
          <a:bodyPr wrap="square" rtlCol="0">
            <a:spAutoFit/>
          </a:bodyPr>
          <a:lstStyle/>
          <a:p>
            <a:pPr indent="457200" algn="just">
              <a:buClr>
                <a:srgbClr val="94A77D"/>
              </a:buClr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координационный совет для принятия решения о признании ребенка (детей) находящимся в социально опасном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317" y="766590"/>
            <a:ext cx="11365719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30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профилактики принимает одно из следующих решений:</a:t>
            </a:r>
            <a:endParaRPr lang="ru-RU" sz="3000" b="1" u="sng" dirty="0">
              <a:solidFill>
                <a:srgbClr val="1A88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6732" y="3648984"/>
            <a:ext cx="10655828" cy="1384995"/>
          </a:xfrm>
          <a:prstGeom prst="rect">
            <a:avLst/>
          </a:prstGeom>
          <a:noFill/>
          <a:ln w="28575">
            <a:solidFill>
              <a:srgbClr val="1A884C"/>
            </a:solidFill>
          </a:ln>
        </p:spPr>
        <p:txBody>
          <a:bodyPr wrap="square" rtlCol="0">
            <a:spAutoFit/>
          </a:bodyPr>
          <a:lstStyle/>
          <a:p>
            <a:pPr indent="457200" algn="just">
              <a:buClr>
                <a:srgbClr val="94A77D"/>
              </a:buClr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родителям в течение трех рабочих дней обратиться за оказанием социальных услуг по устранению трудной жизненной ситуации в соответствии с законодательством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22738" y="1234354"/>
            <a:ext cx="7883" cy="3116929"/>
          </a:xfrm>
          <a:prstGeom prst="line">
            <a:avLst/>
          </a:prstGeom>
          <a:ln w="28575">
            <a:solidFill>
              <a:srgbClr val="1A88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22738" y="2492486"/>
            <a:ext cx="433994" cy="0"/>
          </a:xfrm>
          <a:prstGeom prst="line">
            <a:avLst/>
          </a:prstGeom>
          <a:ln w="28575">
            <a:solidFill>
              <a:srgbClr val="1A88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22738" y="4341481"/>
            <a:ext cx="433994" cy="0"/>
          </a:xfrm>
          <a:prstGeom prst="line">
            <a:avLst/>
          </a:prstGeom>
          <a:ln w="28575">
            <a:solidFill>
              <a:srgbClr val="1A88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5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2707" y="1484795"/>
            <a:ext cx="5510207" cy="415498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just">
              <a:buClr>
                <a:srgbClr val="3EBEC9"/>
              </a:buCl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принятым решением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координационный совет не позднее трех рабочих дней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заседания совета профилактики направляются выписка из решения совета профилактики вместе актом обследования условий жизни и воспитания ребенка (детей), обобщенной информацией по результатам социального расследования, предложениями о мероприятиях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9504" y="5962218"/>
            <a:ext cx="8369890" cy="523220"/>
          </a:xfrm>
          <a:prstGeom prst="rect">
            <a:avLst/>
          </a:prstGeom>
          <a:noFill/>
          <a:ln w="28575">
            <a:solidFill>
              <a:srgbClr val="94A77D"/>
            </a:solidFill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15.01.2019 № 22 ”О признании детей находящимися в социально опасном положении“ (пункт 14)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485783" y="6223828"/>
            <a:ext cx="1706217" cy="365125"/>
          </a:xfrm>
        </p:spPr>
        <p:txBody>
          <a:bodyPr/>
          <a:lstStyle/>
          <a:p>
            <a:fld id="{0115241E-683D-40F7-BBD4-3A540F14DF0B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962" y="661982"/>
            <a:ext cx="1076497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ctr"/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800" b="1" u="sng" dirty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u="sng" dirty="0" smtClean="0">
                <a:solidFill>
                  <a:srgbClr val="1A88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решениях заседания совета профилактики</a:t>
            </a:r>
            <a:endParaRPr lang="ru-RU" sz="2800" b="1" u="sng" dirty="0">
              <a:solidFill>
                <a:srgbClr val="1A88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9565" y="1479749"/>
            <a:ext cx="4955451" cy="415498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0000" algn="just">
              <a:buClr>
                <a:srgbClr val="3EBEC9"/>
              </a:buClr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орган,  государственную и иную организацию,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предоставляющие указанные в абзаце третьем пункта 13 настоящего положения социальные услуги,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одного рабочего дня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заседания совета профилактики направляется выписка из решения совета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043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1762</TotalTime>
  <Words>1228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Times New Roman</vt:lpstr>
      <vt:lpstr>Wingdings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Мария</cp:lastModifiedBy>
  <cp:revision>146</cp:revision>
  <cp:lastPrinted>2021-01-25T11:03:31Z</cp:lastPrinted>
  <dcterms:created xsi:type="dcterms:W3CDTF">2020-01-20T05:18:54Z</dcterms:created>
  <dcterms:modified xsi:type="dcterms:W3CDTF">2021-01-25T12:01:30Z</dcterms:modified>
</cp:coreProperties>
</file>