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2" r:id="rId11"/>
    <p:sldId id="271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036CA-2AAB-43A4-A3E5-81D9D991E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20D54E-D180-420C-9891-D697B8DAC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56075-9761-4AB0-A6BF-487F2B37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AB35C-FDD6-4C83-9D05-4923E5B5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D1E14-3CAC-4302-A284-8258508B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7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D8DDB-E466-4983-85F5-85EC2E6E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28FE08-BD1B-4A68-823B-8BF664353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1D109-0AA2-451C-A1A4-9590F7FE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D013B-4B6B-4DDE-AE8B-625AD49B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596CB-1768-49F7-948E-072E6A5F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2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6AA50D-37FD-4EAA-B3F7-A03FDE524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18F561-5C44-4E03-AFF8-BA1FB4014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90215B-84C1-4F6C-8781-E380554C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3BA7E-0A06-4E78-BFBF-696B48C1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9F1417-A13C-4B0B-A1C8-6666D77B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39C25-CDEC-405C-BC95-B5B38541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8D419-7D62-4F82-9D25-46BB767A6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F6BC-9115-4C2A-A145-1C2DA24F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D7DDE-9416-4DB6-97B0-7066944F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C19C2-50E7-4772-B3D7-C9FE786D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5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9D175-BEA7-494C-88F7-1E32B338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DF44F4-CD13-4DB9-AA4A-C101AEB5F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91A27-3EB3-4771-AE63-CBDD8529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D4621-EDFA-4C5E-9913-9AC2CF94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9AFF1-0BD5-43C0-8DB9-1D9E05C5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1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08CCB-2014-40FE-AE32-84017DC8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390FA-3AF7-4FAF-AC56-090365FCA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C5021-A08B-4E3C-B647-FC7399702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2F96F8-1A0E-455E-BA76-4A429537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24C2A7-50B3-4210-A8FC-6BD3DB10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8F21C8-5F71-4004-AFDA-EE8270B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0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84D82-74AB-4F81-8695-4E417841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AC543E-9766-4E31-814A-B6CF03540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2E011-58AC-47A2-9922-98E618B90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6F3E79-91F1-4F16-9616-36E69A9A9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0844CD-DE57-43B6-8705-B3F66A1A4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03EEB-6491-4C8D-AB52-AD72C6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F414FE-1407-45B4-8319-73CD39C9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229395-2065-4FAF-912B-F44D374F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7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E9410-5507-4512-96D1-4D2A1549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EA97D2-2B78-46D1-A220-7A263377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5F26CC-E949-4452-AD8E-9677243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E5DEFB-7068-4416-B517-A09A7293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A18BC2-5023-482F-BDC4-49A5E93E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6D0054-F91E-471C-857C-EAE47BBC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1A92DE-AC42-4071-84B4-6BAAF747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8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8A34A-A093-4552-A2B2-18A4218F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CA7D5-B6E9-4A67-84C2-BA20E27F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8E793-509A-4FEC-86B6-337604DF6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A73B6-B453-4058-9D26-8D68F192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895B6-743C-4E10-AB4A-5A894F2A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BF4BAC-E361-4293-8B69-CC2D5336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4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44361-1B4A-4631-A014-0AFD204A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501C84-71A2-4F99-AC28-FA1CF1BCC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DC607-41DA-45C7-ABDA-B6CC5BA44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322FD-C6F7-4B51-B26C-0FFCBC16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0F203-F1E9-4493-BE0A-DE0502EE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09A26D-D724-491E-87BE-9CA663EA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7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9D5AE-5502-4A0C-8B8A-663AA97B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44AC98-05B7-472C-BE86-4784A1A7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541D36-B33D-4B4C-93FA-046EDAD78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5A41-3F48-45E3-BD77-5AFCB9659AB2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A1185-8D53-4D6A-9048-BBDC459D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8D0B9-E915-423F-85CE-8660F5C54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826C-9AE0-4560-814E-B31F0CAF7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9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mc.ovr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8E6495-27E0-4630-8744-D7755ADA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9C8A14-41FA-4C7E-8568-317C8B36EFF4}"/>
              </a:ext>
            </a:extLst>
          </p:cNvPr>
          <p:cNvSpPr/>
          <p:nvPr/>
        </p:nvSpPr>
        <p:spPr>
          <a:xfrm>
            <a:off x="361244" y="417394"/>
            <a:ext cx="114695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Тема: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«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Актуальные вопросы по организации работы объединений дополнительного образования учащихся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88978A-1524-482B-B6FF-7E17EFEACDEC}"/>
              </a:ext>
            </a:extLst>
          </p:cNvPr>
          <p:cNvSpPr/>
          <p:nvPr/>
        </p:nvSpPr>
        <p:spPr>
          <a:xfrm>
            <a:off x="6451893" y="3176032"/>
            <a:ext cx="57401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методист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основного отдела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воспитательной работы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и инклюзивного образования – </a:t>
            </a:r>
            <a:r>
              <a:rPr lang="ru-RU" sz="3600" b="1" dirty="0" err="1">
                <a:latin typeface="Arial Black" panose="020B0A04020102020204" pitchFamily="34" charset="0"/>
              </a:rPr>
              <a:t>Ерошевская</a:t>
            </a:r>
            <a:r>
              <a:rPr lang="ru-RU" sz="3600" b="1" dirty="0">
                <a:latin typeface="Arial Black" panose="020B0A04020102020204" pitchFamily="34" charset="0"/>
              </a:rPr>
              <a:t> Екатерина Викторовна </a:t>
            </a:r>
          </a:p>
        </p:txBody>
      </p:sp>
    </p:spTree>
    <p:extLst>
      <p:ext uri="{BB962C8B-B14F-4D97-AF65-F5344CB8AC3E}">
        <p14:creationId xmlns:p14="http://schemas.microsoft.com/office/powerpoint/2010/main" val="180812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A2F8DA-B562-49E5-9749-0DA9010EF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9C4D2-C28D-4783-9BE5-13C29104EDBE}"/>
              </a:ext>
            </a:extLst>
          </p:cNvPr>
          <p:cNvSpPr txBox="1"/>
          <p:nvPr/>
        </p:nvSpPr>
        <p:spPr>
          <a:xfrm>
            <a:off x="118533" y="1445540"/>
            <a:ext cx="1195493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«Заняткі па мерах бяспекі»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занятия по технике безопасности (далее – ТБ) проводятся систематически (на каждом занятии в кружках технической направленности, на первом занятии, ежеквартально, ежемесячно – в кружках других направлений)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отсутствие обучающихся на з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анятиях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по ТБ фиксируется «Н» на ½ графы на пересечении текущей даты и Ф.И. обучающегося, когда обучающийся вновь приходит на занятия в кружок, с ним проводится ТБ в индивидуальном порядке, рядом в ту же графу с «Н» ставится дата проведения индивидуального инструктажа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E1557-9091-442B-9AEA-E07B597A41DC}"/>
              </a:ext>
            </a:extLst>
          </p:cNvPr>
          <p:cNvSpPr txBox="1"/>
          <p:nvPr/>
        </p:nvSpPr>
        <p:spPr>
          <a:xfrm>
            <a:off x="-79022" y="304800"/>
            <a:ext cx="122710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ВАЖНЫЕ МОМЕНТЫ, КОТОРЫЕ НУЖНО УЧИТЫВАТЬ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ПРИ ЗАПОЛНЕНИИ ЖУРНАЛОВ: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7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870B59-5FA9-4B89-8475-4032DD594C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0C1D1-426E-428B-9726-D26E3CA3E4B0}"/>
              </a:ext>
            </a:extLst>
          </p:cNvPr>
          <p:cNvSpPr txBox="1"/>
          <p:nvPr/>
        </p:nvSpPr>
        <p:spPr>
          <a:xfrm>
            <a:off x="158044" y="169333"/>
            <a:ext cx="1180817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У ПЕДАГОГА ДОПОЛНИТЕЛЬНОГО ОБРАЗОВАНИЯ НА ЗАНЯТИИ ОБЪЕДИНЕНИЯ ПО ИНТЕРЕСАМ ДОЛЖНЫ БЫТЬ В НАЛИЧИИ СЛЕДУЮЩИЕ ДОКУМЕНТЫ:</a:t>
            </a:r>
          </a:p>
          <a:p>
            <a:pPr algn="ctr"/>
            <a:endParaRPr lang="ru-RU" sz="4000" dirty="0">
              <a:latin typeface="Arial Black" panose="020B0A04020102020204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ЖУРНАЛ</a:t>
            </a:r>
          </a:p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(«Журнал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планавання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be-BY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 ўліку работы гуртка (аб*яднання)» – образец 2009 г.)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2.ПРОГРАММА КРУЖКА/</a:t>
            </a:r>
          </a:p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ОБЪЕДИНЕНИЯ ПО ИНТЕРЕСАМ</a:t>
            </a:r>
          </a:p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3.ПЛАН ПРОВЕДЕНИЯ ЗАНЯТИЯ</a:t>
            </a:r>
          </a:p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(НА КАЖДОЕ ЗАНЯТИЕ)</a:t>
            </a:r>
          </a:p>
        </p:txBody>
      </p:sp>
    </p:spTree>
    <p:extLst>
      <p:ext uri="{BB962C8B-B14F-4D97-AF65-F5344CB8AC3E}">
        <p14:creationId xmlns:p14="http://schemas.microsoft.com/office/powerpoint/2010/main" val="420574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08BCB8-6D18-43E0-98E9-8AB508FD6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7CD83A-02CC-4AAF-9416-5908755A5B52}"/>
              </a:ext>
            </a:extLst>
          </p:cNvPr>
          <p:cNvSpPr/>
          <p:nvPr/>
        </p:nvSpPr>
        <p:spPr>
          <a:xfrm>
            <a:off x="482828" y="621212"/>
            <a:ext cx="11226343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80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umc.ovr@gmail.com</a:t>
            </a:r>
            <a:endParaRPr lang="ru-RU" altLang="ru-RU" sz="8000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8000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8-0212-26-11-83</a:t>
            </a:r>
          </a:p>
          <a:p>
            <a:pPr algn="ctr"/>
            <a:r>
              <a:rPr lang="ru-RU" sz="8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8-0212-26-11-82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3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5DB6A0-5B4B-44C9-B36E-BF95915E7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0EDFFC-211B-4115-8FA8-5E9F750E86FB}"/>
              </a:ext>
            </a:extLst>
          </p:cNvPr>
          <p:cNvSpPr/>
          <p:nvPr/>
        </p:nvSpPr>
        <p:spPr>
          <a:xfrm>
            <a:off x="169333" y="146756"/>
            <a:ext cx="118984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Arial Black" panose="020B0A04020102020204" pitchFamily="34" charset="0"/>
              </a:rPr>
              <a:t>При разработке программ для объединений и кружков руководствуйтесь Кодексом Республики Беларусь об образовании</a:t>
            </a:r>
          </a:p>
          <a:p>
            <a:pPr algn="just"/>
            <a:endParaRPr lang="ru-RU" sz="2400" b="1" dirty="0">
              <a:latin typeface="Arial Black" panose="020B0A04020102020204" pitchFamily="34" charset="0"/>
            </a:endParaRPr>
          </a:p>
          <a:p>
            <a:pPr algn="just"/>
            <a:r>
              <a:rPr lang="ru-RU" sz="2400" b="1" dirty="0">
                <a:latin typeface="Arial Black" panose="020B0A04020102020204" pitchFamily="34" charset="0"/>
              </a:rPr>
              <a:t>статьи: </a:t>
            </a:r>
          </a:p>
          <a:p>
            <a:pPr algn="just"/>
            <a:endParaRPr lang="ru-RU" sz="2400" b="1" dirty="0"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>
                <a:latin typeface="Arial Black" panose="020B0A04020102020204" pitchFamily="34" charset="0"/>
              </a:rPr>
              <a:t>№ 228	-	Система дополнительного образования детей и молодежи</a:t>
            </a:r>
          </a:p>
          <a:p>
            <a:pPr algn="just"/>
            <a:r>
              <a:rPr lang="ru-RU" sz="2000" b="1" dirty="0">
                <a:latin typeface="Arial Black" panose="020B0A04020102020204" pitchFamily="34" charset="0"/>
              </a:rPr>
              <a:t>№ 229	-	Образовательная программа дополнительного образования 			детей и молодежи</a:t>
            </a:r>
          </a:p>
          <a:p>
            <a:pPr algn="just"/>
            <a:r>
              <a:rPr lang="ru-RU" sz="2000" b="1" dirty="0">
                <a:latin typeface="Arial Black" panose="020B0A04020102020204" pitchFamily="34" charset="0"/>
              </a:rPr>
              <a:t>№ 230	-	Срок получения дополнительного образования детей и 				молодежи</a:t>
            </a:r>
          </a:p>
          <a:p>
            <a:pPr algn="just"/>
            <a:r>
              <a:rPr lang="ru-RU" sz="2000" b="1" u="sng" dirty="0">
                <a:latin typeface="Arial Black" panose="020B0A04020102020204" pitchFamily="34" charset="0"/>
              </a:rPr>
              <a:t>№ 233</a:t>
            </a:r>
            <a:r>
              <a:rPr lang="ru-RU" sz="2000" b="1" dirty="0">
                <a:latin typeface="Arial Black" panose="020B0A04020102020204" pitchFamily="34" charset="0"/>
              </a:rPr>
              <a:t>	-	</a:t>
            </a:r>
            <a:r>
              <a:rPr lang="ru-RU" sz="2000" b="1" u="sng" dirty="0">
                <a:latin typeface="Arial Black" panose="020B0A04020102020204" pitchFamily="34" charset="0"/>
              </a:rPr>
              <a:t>Общие требования к организации образовательного 	</a:t>
            </a:r>
            <a:r>
              <a:rPr lang="ru-RU" sz="2000" b="1" dirty="0">
                <a:latin typeface="Arial Black" panose="020B0A04020102020204" pitchFamily="34" charset="0"/>
              </a:rPr>
              <a:t>			</a:t>
            </a:r>
            <a:r>
              <a:rPr lang="ru-RU" sz="2000" b="1" u="sng" dirty="0">
                <a:latin typeface="Arial Black" panose="020B0A04020102020204" pitchFamily="34" charset="0"/>
              </a:rPr>
              <a:t>процесса при реализации образовательной программы 	</a:t>
            </a:r>
            <a:r>
              <a:rPr lang="ru-RU" sz="2000" b="1" dirty="0">
                <a:latin typeface="Arial Black" panose="020B0A04020102020204" pitchFamily="34" charset="0"/>
              </a:rPr>
              <a:t>			</a:t>
            </a:r>
            <a:r>
              <a:rPr lang="ru-RU" sz="2000" b="1" u="sng" dirty="0">
                <a:latin typeface="Arial Black" panose="020B0A04020102020204" pitchFamily="34" charset="0"/>
              </a:rPr>
              <a:t>дополнительного образования детей и молодежи</a:t>
            </a:r>
          </a:p>
          <a:p>
            <a:pPr algn="just"/>
            <a:r>
              <a:rPr lang="ru-RU" sz="2000" b="1" dirty="0">
                <a:latin typeface="Arial Black" panose="020B0A04020102020204" pitchFamily="34" charset="0"/>
              </a:rPr>
              <a:t>№ 234	-	Общие требования к приему лиц для </a:t>
            </a:r>
            <a:r>
              <a:rPr lang="ru-RU" sz="2000" b="1">
                <a:latin typeface="Arial Black" panose="020B0A04020102020204" pitchFamily="34" charset="0"/>
              </a:rPr>
              <a:t>получения 					дополнительного </a:t>
            </a:r>
            <a:r>
              <a:rPr lang="ru-RU" sz="2000" b="1" dirty="0">
                <a:latin typeface="Arial Black" panose="020B0A04020102020204" pitchFamily="34" charset="0"/>
              </a:rPr>
              <a:t>образования детей </a:t>
            </a:r>
            <a:r>
              <a:rPr lang="ru-RU" sz="2000" b="1">
                <a:latin typeface="Arial Black" panose="020B0A04020102020204" pitchFamily="34" charset="0"/>
              </a:rPr>
              <a:t>и молодежи</a:t>
            </a:r>
            <a:endParaRPr lang="ru-RU" sz="2000" b="1" dirty="0">
              <a:latin typeface="Arial Black" panose="020B0A04020102020204" pitchFamily="34" charset="0"/>
            </a:endParaRPr>
          </a:p>
          <a:p>
            <a:pPr algn="just"/>
            <a:r>
              <a:rPr lang="ru-RU" sz="2000" b="1" u="sng" dirty="0">
                <a:latin typeface="Arial Black" panose="020B0A04020102020204" pitchFamily="34" charset="0"/>
              </a:rPr>
              <a:t>№ 239</a:t>
            </a:r>
            <a:r>
              <a:rPr lang="ru-RU" sz="2000" b="1" dirty="0">
                <a:latin typeface="Arial Black" panose="020B0A04020102020204" pitchFamily="34" charset="0"/>
              </a:rPr>
              <a:t>	-	</a:t>
            </a:r>
            <a:r>
              <a:rPr lang="ru-RU" sz="2000" b="1" u="sng" dirty="0">
                <a:latin typeface="Arial Black" panose="020B0A04020102020204" pitchFamily="34" charset="0"/>
              </a:rPr>
              <a:t>Учебно-программная документация образовательной 	</a:t>
            </a:r>
            <a:r>
              <a:rPr lang="ru-RU" sz="2000" b="1" dirty="0">
                <a:latin typeface="Arial Black" panose="020B0A04020102020204" pitchFamily="34" charset="0"/>
              </a:rPr>
              <a:t>			</a:t>
            </a:r>
            <a:r>
              <a:rPr lang="ru-RU" sz="2000" b="1" u="sng" dirty="0">
                <a:latin typeface="Arial Black" panose="020B0A04020102020204" pitchFamily="34" charset="0"/>
              </a:rPr>
              <a:t>программы дополнительного образования детей 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72841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F7CE4B-B940-447B-A3EE-1187B1ED2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22F5F5-9365-499C-84AA-13299614520D}"/>
              </a:ext>
            </a:extLst>
          </p:cNvPr>
          <p:cNvSpPr/>
          <p:nvPr/>
        </p:nvSpPr>
        <p:spPr>
          <a:xfrm>
            <a:off x="1066418" y="327514"/>
            <a:ext cx="10059164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atin typeface="Arial Black" panose="020B0A04020102020204" pitchFamily="34" charset="0"/>
              </a:rPr>
              <a:t>КРУЖКИ И</a:t>
            </a:r>
          </a:p>
          <a:p>
            <a:pPr algn="ctr"/>
            <a:r>
              <a:rPr lang="ru-RU" sz="6000" b="1" dirty="0">
                <a:latin typeface="Arial Black" panose="020B0A04020102020204" pitchFamily="34" charset="0"/>
              </a:rPr>
              <a:t>ОБЪЕДИНЕНИЯ</a:t>
            </a:r>
          </a:p>
          <a:p>
            <a:pPr algn="ctr"/>
            <a:r>
              <a:rPr lang="ru-RU" sz="6000" b="1" dirty="0">
                <a:latin typeface="Arial Black" panose="020B0A04020102020204" pitchFamily="34" charset="0"/>
              </a:rPr>
              <a:t>ПО ИНТЕРЕСАМ:</a:t>
            </a:r>
          </a:p>
          <a:p>
            <a:pPr algn="ctr"/>
            <a:endParaRPr lang="ru-RU" sz="6000" b="1" dirty="0">
              <a:latin typeface="Arial Black" panose="020B0A04020102020204" pitchFamily="34" charset="0"/>
            </a:endParaRPr>
          </a:p>
          <a:p>
            <a:pPr algn="ctr"/>
            <a:r>
              <a:rPr lang="ru-RU" sz="8000" b="1" dirty="0">
                <a:latin typeface="Arial Black" panose="020B0A04020102020204" pitchFamily="34" charset="0"/>
              </a:rPr>
              <a:t>ПРАКТИКА – 70%</a:t>
            </a:r>
          </a:p>
          <a:p>
            <a:pPr algn="ctr"/>
            <a:r>
              <a:rPr lang="ru-RU" sz="8000" b="1" dirty="0">
                <a:latin typeface="Arial Black" panose="020B0A04020102020204" pitchFamily="34" charset="0"/>
              </a:rPr>
              <a:t>ТЕОРИЯ – 30%</a:t>
            </a:r>
          </a:p>
        </p:txBody>
      </p:sp>
    </p:spTree>
    <p:extLst>
      <p:ext uri="{BB962C8B-B14F-4D97-AF65-F5344CB8AC3E}">
        <p14:creationId xmlns:p14="http://schemas.microsoft.com/office/powerpoint/2010/main" val="57503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CB79F-8F89-440A-AEDB-93E05D408B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11D89B-8EE3-4848-AF8A-9BD0102A3852}"/>
              </a:ext>
            </a:extLst>
          </p:cNvPr>
          <p:cNvSpPr/>
          <p:nvPr/>
        </p:nvSpPr>
        <p:spPr>
          <a:xfrm>
            <a:off x="219918" y="277792"/>
            <a:ext cx="118061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ПРОГРАММЫ</a:t>
            </a:r>
          </a:p>
          <a:p>
            <a:r>
              <a:rPr lang="ru-RU" sz="2800" b="1" dirty="0">
                <a:latin typeface="Arial Black" panose="020B0A04020102020204" pitchFamily="34" charset="0"/>
              </a:rPr>
              <a:t>ОБЪЕДИНЕНИЙ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ru-RU" sz="2800" b="1" dirty="0">
                <a:latin typeface="Arial Black" panose="020B0A04020102020204" pitchFamily="34" charset="0"/>
              </a:rPr>
              <a:t>ПО ИНТЕРЕСАМ</a:t>
            </a:r>
          </a:p>
          <a:p>
            <a:r>
              <a:rPr lang="ru-RU" sz="2800" b="1" dirty="0">
                <a:latin typeface="Arial Black" panose="020B0A04020102020204" pitchFamily="34" charset="0"/>
              </a:rPr>
              <a:t>И КРУЖКОВ:</a:t>
            </a:r>
          </a:p>
          <a:p>
            <a:endParaRPr lang="ru-RU" sz="2800" b="1" dirty="0">
              <a:latin typeface="Arial Black" panose="020B0A04020102020204" pitchFamily="34" charset="0"/>
            </a:endParaRPr>
          </a:p>
          <a:p>
            <a:endParaRPr lang="ru-RU" sz="2800" b="1" dirty="0">
              <a:latin typeface="Arial Black" panose="020B0A04020102020204" pitchFamily="34" charset="0"/>
            </a:endParaRPr>
          </a:p>
          <a:p>
            <a:pPr marL="742950" indent="-742950" algn="ctr">
              <a:buAutoNum type="arabicPeriod"/>
            </a:pPr>
            <a:r>
              <a:rPr lang="ru-RU" sz="4000" b="1" dirty="0">
                <a:latin typeface="Arial Black" panose="020B0A04020102020204" pitchFamily="34" charset="0"/>
              </a:rPr>
              <a:t>УТВЕРЖДЕНИЕ</a:t>
            </a:r>
          </a:p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у директора УО</a:t>
            </a:r>
          </a:p>
          <a:p>
            <a:pPr algn="ctr"/>
            <a:endParaRPr lang="ru-RU" sz="2800" b="1" dirty="0">
              <a:latin typeface="Arial Black" panose="020B0A04020102020204" pitchFamily="34" charset="0"/>
            </a:endParaRPr>
          </a:p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2. СОГЛАСОВАНИЕ С ГЛАВНЫМ УПРАВЛЕНИЕМ ПО ОБРАЗОВАНИЮ</a:t>
            </a:r>
          </a:p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у зам. начальника –</a:t>
            </a:r>
          </a:p>
          <a:p>
            <a:pPr algn="ctr"/>
            <a:r>
              <a:rPr lang="ru-RU" sz="2800" b="1" dirty="0" err="1">
                <a:latin typeface="Arial Black" panose="020B0A04020102020204" pitchFamily="34" charset="0"/>
              </a:rPr>
              <a:t>Бабашинской</a:t>
            </a:r>
            <a:r>
              <a:rPr lang="ru-RU" sz="2800" b="1" dirty="0">
                <a:latin typeface="Arial Black" panose="020B0A04020102020204" pitchFamily="34" charset="0"/>
              </a:rPr>
              <a:t> Марины Владимировны</a:t>
            </a:r>
          </a:p>
        </p:txBody>
      </p:sp>
    </p:spTree>
    <p:extLst>
      <p:ext uri="{BB962C8B-B14F-4D97-AF65-F5344CB8AC3E}">
        <p14:creationId xmlns:p14="http://schemas.microsoft.com/office/powerpoint/2010/main" val="305260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DFD73B-ED6B-4D70-A2E8-BB12DA54D4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417EDC-52EF-41B4-99EB-1B69FA49104A}"/>
              </a:ext>
            </a:extLst>
          </p:cNvPr>
          <p:cNvSpPr/>
          <p:nvPr/>
        </p:nvSpPr>
        <p:spPr>
          <a:xfrm>
            <a:off x="203200" y="158044"/>
            <a:ext cx="11887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ПРИ НАБОРЕ УЧАЩИХСЯ</a:t>
            </a:r>
          </a:p>
          <a:p>
            <a:pPr algn="ctr"/>
            <a:r>
              <a:rPr lang="ru-RU" sz="3200" dirty="0">
                <a:latin typeface="Arial Black" panose="020B0A04020102020204" pitchFamily="34" charset="0"/>
              </a:rPr>
              <a:t>В КРУЖКИ И ОБЪЕДИНЕНИЯ ПО ИНТЕРЕСАМ НЕОБХОДИМ СЛЕДУЮЩИЙ НАБОР ДОКУМЕНТОВ</a:t>
            </a:r>
          </a:p>
          <a:p>
            <a:pPr algn="ctr"/>
            <a:r>
              <a:rPr lang="ru-RU" sz="3200" dirty="0">
                <a:latin typeface="Arial Black" panose="020B0A04020102020204" pitchFamily="34" charset="0"/>
              </a:rPr>
              <a:t>(</a:t>
            </a:r>
            <a:r>
              <a:rPr lang="ru-RU" sz="3200" u="sng" dirty="0">
                <a:latin typeface="Arial Black" panose="020B0A04020102020204" pitchFamily="34" charset="0"/>
              </a:rPr>
              <a:t>ОТ КАЖДОГО УЧАЩЕГОСЯ</a:t>
            </a:r>
            <a:r>
              <a:rPr lang="ru-RU" sz="3200" dirty="0">
                <a:latin typeface="Arial Black" panose="020B0A04020102020204" pitchFamily="34" charset="0"/>
              </a:rPr>
              <a:t>!):</a:t>
            </a: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Arial Black" panose="020B0A04020102020204" pitchFamily="34" charset="0"/>
              </a:rPr>
              <a:t>ЗАЯВЛЕНИЕ УЧАЩЕГОСЯ НА ИМЯ ДИРЕКТОРА УО;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Arial Black" panose="020B0A04020102020204" pitchFamily="34" charset="0"/>
              </a:rPr>
              <a:t>СПРАВКА О СОСТОЯНИИ ЗДОРОВЬЯ (ИНФОРМАЦИЯ);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Arial Black" panose="020B0A04020102020204" pitchFamily="34" charset="0"/>
              </a:rPr>
              <a:t>ВИЗА ДИРЕКТОРА </a:t>
            </a:r>
            <a:r>
              <a:rPr lang="ru-RU" sz="2400" u="sng" dirty="0">
                <a:latin typeface="Arial Black" panose="020B0A04020102020204" pitchFamily="34" charset="0"/>
              </a:rPr>
              <a:t>НА ЗАЯВЛЕНИИ УЧАЩЕГОСЯ </a:t>
            </a:r>
            <a:r>
              <a:rPr lang="ru-RU" sz="2400" dirty="0">
                <a:latin typeface="Arial Black" panose="020B0A04020102020204" pitchFamily="34" charset="0"/>
              </a:rPr>
              <a:t>О ТОМ, ЧТО УЧАЩИЙСЯ МОЖЕТ ПОСЕЩАТЬ КРУЖОК/ОБЪЕДИНЕНИЕ ПО ИНТЕРЕСАМ;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	ИТОГ:	ПРИКАЗ УЧРЕЖДЕНИЯ ОБРАЗОВАНИЯ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			О ЗАЧИСЛЕНИИ УЧАЩИХСЯ В 							КРУЖОК/ОБЪЕДИНЕНИЕ ПО ИНТЕРЕСАМ.</a:t>
            </a:r>
          </a:p>
        </p:txBody>
      </p:sp>
    </p:spTree>
    <p:extLst>
      <p:ext uri="{BB962C8B-B14F-4D97-AF65-F5344CB8AC3E}">
        <p14:creationId xmlns:p14="http://schemas.microsoft.com/office/powerpoint/2010/main" val="260042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E694E1-735D-4426-8549-2F4E7630C5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7A6DA0-E6EF-4A6C-82FB-E4B1B83E8C85}"/>
              </a:ext>
            </a:extLst>
          </p:cNvPr>
          <p:cNvSpPr/>
          <p:nvPr/>
        </p:nvSpPr>
        <p:spPr>
          <a:xfrm>
            <a:off x="208344" y="208344"/>
            <a:ext cx="11783027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ТЕМАТИКА КРУЖКОВ И ОБЪЕДИНЕНИЙ ПО ИНТЕРЕСАМ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ДОЛЖНА СООТВЕТСТВОВАТЬ ИНТЕРЕСАМ ДЕТЕЙ И МОЛОДЕЖИ.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Тема Коллегии главного управления образования от 26.02.2019 года: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«Организация занятости учащихся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учреждений профессионально-технического и среднего специального образования во внеурочное время, в выходные дни, и контроля за работой общежитий»</a:t>
            </a: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В УО НЕОБХОДИМО СОЗДАТЬ КРУЖКИ И ОБЪЕДИНЕНИЯ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ПО ИНТЕРЕСАМ ПО РЕШЕНИЮ КОЛЛЕГИИ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ПО СЛЕДУЮЩИМ НАПРАВЛЕНИЯМ:</a:t>
            </a: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Arial Black" panose="020B0A04020102020204" pitchFamily="34" charset="0"/>
              </a:rPr>
              <a:t>СОВЕРШЕНСТВОВАНИЕ ПРОФЕССИОНАЛЬНОГО МАСТЕРСТВА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Arial Black" panose="020B0A04020102020204" pitchFamily="34" charset="0"/>
              </a:rPr>
              <a:t>ПРИОБРЕТЕНИЕ ПРАКТИЧЕСКИХ НАВЫКОВ САМООБСЛУЖИВАНИЯ, РЕМОНТА И УЛУЧШЕНИЯ БЫТОВЫХ УСЛОВИЙ</a:t>
            </a:r>
          </a:p>
          <a:p>
            <a:pPr marL="285750" indent="-285750">
              <a:buFontTx/>
              <a:buChar char="-"/>
            </a:pP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(Постановление № 311 главного управления по образованию от 26.02.2019 г.)</a:t>
            </a:r>
          </a:p>
          <a:p>
            <a:pPr marL="285750" indent="-285750">
              <a:buFontTx/>
              <a:buChar char="-"/>
            </a:pPr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  <a:p>
            <a:pPr algn="ctr"/>
            <a:r>
              <a:rPr lang="ru-RU" i="1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03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0F87B6-792E-4053-9D40-9134D8CE70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F75DB3-112F-4BA0-A502-A5663344A9F5}"/>
              </a:ext>
            </a:extLst>
          </p:cNvPr>
          <p:cNvSpPr/>
          <p:nvPr/>
        </p:nvSpPr>
        <p:spPr>
          <a:xfrm>
            <a:off x="882874" y="648183"/>
            <a:ext cx="10426251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latin typeface="Arial Black" panose="020B0A04020102020204" pitchFamily="34" charset="0"/>
              </a:rPr>
              <a:t>ОБРАТИТЬ</a:t>
            </a:r>
          </a:p>
          <a:p>
            <a:pPr algn="ctr"/>
            <a:r>
              <a:rPr lang="ru-RU" sz="6000" dirty="0">
                <a:latin typeface="Arial Black" panose="020B0A04020102020204" pitchFamily="34" charset="0"/>
              </a:rPr>
              <a:t>ВНИМАНИЕ:</a:t>
            </a:r>
          </a:p>
          <a:p>
            <a:pPr algn="ctr"/>
            <a:endParaRPr lang="ru-RU" sz="4000" dirty="0">
              <a:latin typeface="Arial Black" panose="020B0A04020102020204" pitchFamily="34" charset="0"/>
            </a:endParaRPr>
          </a:p>
          <a:p>
            <a:pPr algn="ctr"/>
            <a:r>
              <a:rPr lang="ru-RU" sz="4000" dirty="0">
                <a:latin typeface="Arial Black" panose="020B0A04020102020204" pitchFamily="34" charset="0"/>
              </a:rPr>
              <a:t>ГРАФИКИ РАБОТЫ КРУЖКОВ</a:t>
            </a:r>
          </a:p>
          <a:p>
            <a:pPr algn="ctr"/>
            <a:r>
              <a:rPr lang="ru-RU" sz="4000" dirty="0">
                <a:latin typeface="Arial Black" panose="020B0A04020102020204" pitchFamily="34" charset="0"/>
              </a:rPr>
              <a:t>И ОБЪЕДИНЕНИЙ ПО ИНТЕРЕСАМ,</a:t>
            </a:r>
          </a:p>
          <a:p>
            <a:pPr algn="ctr"/>
            <a:r>
              <a:rPr lang="ru-RU" sz="4000" dirty="0">
                <a:latin typeface="Arial Black" panose="020B0A04020102020204" pitchFamily="34" charset="0"/>
              </a:rPr>
              <a:t>ПЕРЕНОСЫ ЗАНЯТИЙ,</a:t>
            </a:r>
          </a:p>
          <a:p>
            <a:pPr algn="ctr"/>
            <a:r>
              <a:rPr lang="ru-RU" sz="4000" dirty="0">
                <a:latin typeface="Arial Black" panose="020B0A04020102020204" pitchFamily="34" charset="0"/>
              </a:rPr>
              <a:t>ОТМЕНЫ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314750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C223DA-0D36-4C2E-AF2F-B8C8B5FCA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FDA27-50C5-4A9F-BC1C-5B368B87F31A}"/>
              </a:ext>
            </a:extLst>
          </p:cNvPr>
          <p:cNvSpPr/>
          <p:nvPr/>
        </p:nvSpPr>
        <p:spPr>
          <a:xfrm>
            <a:off x="906919" y="289076"/>
            <a:ext cx="10378161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ДЕМОНСТРАЦИЯ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ДЕЯТЕЛЬНОСТИ КРУЖКОВ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НА ВЫСТАВКАХ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И КУЛЬТУРНО-МАССОВЫХ МЕРОПРИЯТИЯХ</a:t>
            </a:r>
          </a:p>
          <a:p>
            <a:pPr algn="ctr"/>
            <a:endParaRPr lang="ru-RU" sz="3200" b="1" dirty="0"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(РЕСПУБЛИКАНСКИЙ ФЕСТИВАЛЬ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«АРТ-ВАКАЦЫ</a:t>
            </a:r>
            <a:r>
              <a:rPr lang="en-US" sz="3200" b="1" dirty="0">
                <a:latin typeface="Arial Black" panose="020B0A04020102020204" pitchFamily="34" charset="0"/>
              </a:rPr>
              <a:t>I</a:t>
            </a:r>
            <a:r>
              <a:rPr lang="ru-RU" sz="3200" b="1" dirty="0">
                <a:latin typeface="Arial Black" panose="020B0A04020102020204" pitchFamily="34" charset="0"/>
              </a:rPr>
              <a:t>»,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МОЛОДЕЖНАЯ АКЦИЯ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«ДИАЛОГ КУЛЬТУР»ВЫСТАВКА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ДЕКОРАТИВНО-ПРИКЛАДНОГО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И ТЕХНИЧЕСКОГО ТВОРЧЕСТВА И ДР.)</a:t>
            </a:r>
          </a:p>
        </p:txBody>
      </p:sp>
    </p:spTree>
    <p:extLst>
      <p:ext uri="{BB962C8B-B14F-4D97-AF65-F5344CB8AC3E}">
        <p14:creationId xmlns:p14="http://schemas.microsoft.com/office/powerpoint/2010/main" val="28369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162AB-061A-4D72-925D-4CA16B3EB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C4FA5-4606-491A-9E6A-72853D8807E6}"/>
              </a:ext>
            </a:extLst>
          </p:cNvPr>
          <p:cNvSpPr txBox="1"/>
          <p:nvPr/>
        </p:nvSpPr>
        <p:spPr>
          <a:xfrm>
            <a:off x="174978" y="203201"/>
            <a:ext cx="1184204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ВАЖНЫЕ МОМЕНТЫ, КОТОРЫЕ НУЖНО УЧИТЫВАТЬ ПРИ ЗАПОЛНЕНИИ ЖУРНАЛОВ: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sz="4400" u="sng" dirty="0">
                <a:latin typeface="Arial Black" panose="020B0A04020102020204" pitchFamily="34" charset="0"/>
              </a:rPr>
              <a:t>«</a:t>
            </a:r>
            <a:r>
              <a:rPr lang="ru-RU" sz="4400" u="sng" dirty="0" err="1">
                <a:latin typeface="Arial Black" panose="020B0A04020102020204" pitchFamily="34" charset="0"/>
              </a:rPr>
              <a:t>Раздзел</a:t>
            </a:r>
            <a:r>
              <a:rPr lang="ru-RU" sz="4400" u="sng" dirty="0">
                <a:latin typeface="Arial Black" panose="020B0A04020102020204" pitchFamily="34" charset="0"/>
              </a:rPr>
              <a:t> </a:t>
            </a:r>
            <a:r>
              <a:rPr lang="en-US" sz="4400" u="sng" dirty="0">
                <a:latin typeface="Arial Black" panose="020B0A04020102020204" pitchFamily="34" charset="0"/>
              </a:rPr>
              <a:t>IV</a:t>
            </a:r>
            <a:r>
              <a:rPr lang="be-BY" sz="4400" u="sng" dirty="0">
                <a:latin typeface="Arial Black" panose="020B0A04020102020204" pitchFamily="34" charset="0"/>
              </a:rPr>
              <a:t> – «Выхаваўчая работа»</a:t>
            </a:r>
            <a:r>
              <a:rPr lang="be-BY" sz="4400" dirty="0">
                <a:latin typeface="Arial Black" panose="020B0A04020102020204" pitchFamily="34" charset="0"/>
              </a:rPr>
              <a:t> </a:t>
            </a:r>
          </a:p>
          <a:p>
            <a:endParaRPr lang="be-BY" dirty="0">
              <a:latin typeface="Arial Black" panose="020B0A04020102020204" pitchFamily="34" charset="0"/>
            </a:endParaRPr>
          </a:p>
          <a:p>
            <a:pPr algn="ctr"/>
            <a:r>
              <a:rPr lang="be-BY" dirty="0">
                <a:latin typeface="Arial Black" panose="020B0A04020102020204" pitchFamily="34" charset="0"/>
              </a:rPr>
              <a:t>в данном разделе нужно фиксировать систематическую индивидуальную работу, проводящуюся с учащимися, состоящими на различных видах контроля:</a:t>
            </a:r>
          </a:p>
          <a:p>
            <a:pPr algn="just"/>
            <a:endParaRPr lang="be-BY" dirty="0">
              <a:latin typeface="Arial Black" panose="020B0A04020102020204" pitchFamily="34" charset="0"/>
            </a:endParaRPr>
          </a:p>
          <a:p>
            <a:pPr algn="ctr"/>
            <a:r>
              <a:rPr lang="be-BY" sz="3600" dirty="0">
                <a:latin typeface="Arial Black" panose="020B0A04020102020204" pitchFamily="34" charset="0"/>
              </a:rPr>
              <a:t>дети сиротской категории,</a:t>
            </a:r>
          </a:p>
          <a:p>
            <a:pPr algn="ctr"/>
            <a:r>
              <a:rPr lang="be-BY" sz="3600" dirty="0">
                <a:latin typeface="Arial Black" panose="020B0A04020102020204" pitchFamily="34" charset="0"/>
              </a:rPr>
              <a:t>ИПР, НГЗ, СОП, КР</a:t>
            </a:r>
          </a:p>
          <a:p>
            <a:pPr algn="ctr"/>
            <a:endParaRPr lang="be-BY" sz="20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1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615</Words>
  <Application>Microsoft Office PowerPoint</Application>
  <PresentationFormat>Широкоэкранный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Bad Script</vt:lpstr>
      <vt:lpstr>Bahnschrift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Машиностроения Колледж</cp:lastModifiedBy>
  <cp:revision>40</cp:revision>
  <dcterms:created xsi:type="dcterms:W3CDTF">2020-06-01T11:02:27Z</dcterms:created>
  <dcterms:modified xsi:type="dcterms:W3CDTF">2020-09-08T05:19:24Z</dcterms:modified>
</cp:coreProperties>
</file>