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744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F78640-C284-48E6-8162-A36595161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C92681-F16A-4B98-9F6A-19D8C8E40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97E1D1-B77A-44B7-9A0E-1ADA84C7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A6039C-E19F-4B90-9803-0983E1B8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6574EA-DDE8-4BF8-980F-1270C9851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10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BAD1A-E82C-467C-BCE3-B101B90D6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67DD3F-9705-4945-96C5-711512987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1771DA-C014-4D1E-B125-24398E30E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59A6B0-9D57-433C-AE89-72FB44888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A621EE-4CC7-494C-9F73-D1643051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59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B55978-5990-4DAF-9C47-FC021EB12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BFD318-5A98-4C21-86DB-340D0F639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E7D49-46BF-462F-A417-3822B14C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DC4BC3-8B8B-43D9-99CF-CBE16EDE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23E3C7-89C5-4225-9BB7-FFE8D2D04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4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14505C-04A8-436F-BE85-BE6CEC3B1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B5FE4F-0C57-42B1-8E6C-8AE4D79B2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B48A45-9C64-492B-9AA6-A8AF83FF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AA8323-93B1-4EEC-BFE0-8369A70D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A4441C-DA21-4B90-B831-1157CB37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02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8F544-DFC4-42D2-B5C1-36F98ED6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9DAF8-C385-4041-88FC-1D1330F2A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D54656-E568-4C37-8DA5-7DF3071E0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806C2D-8B08-434A-B979-1A2F8AC7A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6FC766-AD97-438F-953D-B58710B09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86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73119-0F3C-4E80-88DE-4FD88222E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A8A1E3-0527-4FF9-AA13-184951C18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C63133-8091-48CA-8E8C-84D96B961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F130A7-E4DF-4CAF-82C4-4F98248C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D7FAFC-791B-43A6-AFF8-D3F5F6A6A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26EA34-20F2-49CF-920B-324EB823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31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BFA547-BEBD-4632-8EC9-BF74A0FDA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E5612A-EC87-4AE9-B455-0808F3A34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833C69-A993-438B-9820-DE0AB3CE4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904DAB-F500-4A91-869C-D02D78DCD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5B286F-9779-463F-9E84-E1ED4780D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9B15CD-60C4-43A3-9482-78541E48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CFC0C3-48EC-48D4-B9D4-AEFA8959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018B625-392A-4F54-93FB-50ED4C19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49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E88E8-3F4F-446D-8444-75E196B68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9DC1973-B107-40A5-BD46-30400B5C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D4EA7B-647F-4BDB-8910-CDC8C14C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369560-E006-442E-AB08-0B2F8ED9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89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9CC158-CABD-40EB-BAAC-66F4673A6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B6264A-4C66-44AF-AA75-3F4F172B6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B00682-6E5E-4311-A56F-C36B2A4E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3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B989A-B175-4F96-B2E1-5099AC42D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864FB7-1722-42F3-8390-2975A94EA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C276A3-2F9D-49BE-B350-B53FFF4E7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B782EA-B1F1-4673-8E27-37D0EAD2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FF6205-8E5B-428B-AAFD-2F600413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C7B758-01B9-47DA-928F-BBC5D464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9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A3E8A-7410-4080-8D23-1EF9DECC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FB5B9EB-9E4B-45AD-B91C-0F2885835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400822-FECB-4D00-A3F5-EB94A9B2F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551779-BFF4-4B63-8BDC-6184155CE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6335C8-A477-469C-882B-9067C2B9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1C3153-45F5-4E6E-9A76-D1A693A4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13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CF38DE-AD7D-4A76-BA1C-CDE492B1F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D28A99-02F4-431F-A87F-005C4CC74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E93A40-AAAF-45B3-9060-AC060F785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ED8CA-2606-415B-BED3-86ECF98D406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108572-5669-4CEF-AD9D-A52E5EA34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84827B-0D13-4AAB-88AB-673A39B6A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28836-8E03-46C3-94E4-BC9921950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49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525CB6-7D71-4BF2-83E8-BF241829DE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>
          <a:xfrm>
            <a:off x="0" y="10"/>
            <a:ext cx="12191980" cy="6857990"/>
          </a:xfrm>
          <a:prstGeom prst="rect">
            <a:avLst/>
          </a:prstGeom>
          <a:effectLst/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EA594-D49B-469F-A940-A3F893C1C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971" y="1568918"/>
            <a:ext cx="10145715" cy="2329314"/>
          </a:xfrm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r>
              <a:rPr lang="ru-RU" sz="2800" b="1" dirty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effectLst>
                  <a:glow rad="63500">
                    <a:schemeClr val="accent1">
                      <a:alpha val="17000"/>
                    </a:schemeClr>
                  </a:glo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деятельности</a:t>
            </a:r>
            <a:br>
              <a:rPr lang="ru-RU" sz="2800" b="1" dirty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effectLst>
                  <a:glow rad="63500">
                    <a:schemeClr val="accent1">
                      <a:alpha val="17000"/>
                    </a:schemeClr>
                  </a:glo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effectLst>
                  <a:glow rad="63500">
                    <a:schemeClr val="accent1">
                      <a:alpha val="17000"/>
                    </a:schemeClr>
                  </a:glo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совета учреждения образования</a:t>
            </a:r>
            <a:br>
              <a:rPr lang="ru-RU" sz="2800" dirty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effectLst>
                  <a:glow rad="63500">
                    <a:schemeClr val="accent1">
                      <a:alpha val="17000"/>
                    </a:schemeClr>
                  </a:glo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effectLst>
                  <a:glow rad="63500">
                    <a:schemeClr val="accent1">
                      <a:alpha val="17000"/>
                    </a:schemeClr>
                  </a:glo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профилактике безнадзорности и правонарушений несовершеннолетних</a:t>
            </a:r>
            <a:br>
              <a:rPr lang="ru-RU" sz="28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71C8EC-6BF7-44AD-AF4C-21E94330D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677" y="4254366"/>
            <a:ext cx="5683496" cy="1511167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5300" b="1" i="1" dirty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7030A0"/>
                </a:solidFill>
                <a:effectLst>
                  <a:outerShdw dist="508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Пивоварова Наталья Николаевна </a:t>
            </a:r>
          </a:p>
          <a:p>
            <a:pPr algn="just"/>
            <a:r>
              <a:rPr lang="ru-RU" sz="5300" b="1" i="1" dirty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7030A0"/>
                </a:solidFill>
                <a:effectLst>
                  <a:outerShdw dist="508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методист основного отдела воспитательной работы и инклюзивного образования </a:t>
            </a:r>
          </a:p>
          <a:p>
            <a:pPr algn="just"/>
            <a:r>
              <a:rPr lang="ru-RU" sz="5300" b="1" i="1" dirty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7030A0"/>
                </a:solidFill>
                <a:effectLst>
                  <a:outerShdw dist="508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УО ”Витебский ОУМЦ ПО“</a:t>
            </a:r>
            <a:endParaRPr lang="ru-RU" sz="5300" b="1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rgbClr val="7030A0"/>
              </a:solidFill>
              <a:effectLst>
                <a:outerShdw dist="508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sz="2000" dirty="0"/>
          </a:p>
        </p:txBody>
      </p:sp>
      <p:cxnSp>
        <p:nvCxnSpPr>
          <p:cNvPr id="41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43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525CB6-7D71-4BF2-83E8-BF241829DE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>
          <a:xfrm>
            <a:off x="-78807" y="10"/>
            <a:ext cx="12191980" cy="6857990"/>
          </a:xfrm>
          <a:prstGeom prst="rect">
            <a:avLst/>
          </a:prstGeom>
          <a:effectLst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EA594-D49B-469F-A940-A3F893C1C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019" y="428324"/>
            <a:ext cx="9875520" cy="1169469"/>
          </a:xfrm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Документация совета профилактики </a:t>
            </a:r>
            <a:br>
              <a:rPr lang="ru-RU" sz="32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71C8EC-6BF7-44AD-AF4C-21E94330D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773" y="1453415"/>
            <a:ext cx="10512592" cy="4976260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постановление Министерства образования Республики Беларусь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 </a:t>
            </a:r>
            <a:r>
              <a:rPr lang="ru-RU" dirty="0">
                <a:solidFill>
                  <a:srgbClr val="FF33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27.11.2017 </a:t>
            </a:r>
            <a:r>
              <a:rPr lang="ru-RU" b="1" dirty="0">
                <a:solidFill>
                  <a:srgbClr val="FF33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№ 146 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«Об утверждении Положения о совете учреждения образования по профилактике безнадзорности и правонарушений несовершеннолетних и признании утратившими силу некоторых постановлений Министерства образования Республики Беларусь»;</a:t>
            </a:r>
          </a:p>
          <a:p>
            <a:pPr algn="just"/>
            <a:endParaRPr lang="ru-RU" sz="1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 об утверждении состава совета профилактики;</a:t>
            </a:r>
          </a:p>
          <a:p>
            <a:pPr algn="just"/>
            <a:endParaRPr lang="ru-RU" sz="1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 работы совета профилактики на календарный год;</a:t>
            </a:r>
          </a:p>
          <a:p>
            <a:pPr algn="just"/>
            <a:endParaRPr lang="ru-RU" sz="1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ротоколы заседаний совета профилактики;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приказы об изменениях в составе совета профилактики при их наличии.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525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525CB6-7D71-4BF2-83E8-BF241829DE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>
          <a:xfrm>
            <a:off x="-78807" y="10"/>
            <a:ext cx="12191980" cy="6857990"/>
          </a:xfrm>
          <a:prstGeom prst="rect">
            <a:avLst/>
          </a:prstGeom>
          <a:effectLst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EA594-D49B-469F-A940-A3F893C1C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019" y="428324"/>
            <a:ext cx="9875520" cy="312821"/>
          </a:xfrm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br>
              <a:rPr lang="ru-RU" sz="32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71C8EC-6BF7-44AD-AF4C-21E94330D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773" y="741145"/>
            <a:ext cx="10512592" cy="5688530"/>
          </a:xfrm>
        </p:spPr>
        <p:txBody>
          <a:bodyPr>
            <a:normAutofit/>
          </a:bodyPr>
          <a:lstStyle/>
          <a:p>
            <a:pPr indent="450215" algn="just"/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Комплексе мер по поддержанию дисциплины и правопорядка в учреждениях образования, профилактике противоправного поведения указано на необходимость включения в состав и обеспечение участия в заседаниях советов профилактики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сотрудников инспекций по делам несовершеннолетних или участковых инспекторов милиции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(срок исполнения - постоянно) (п. 8).</a:t>
            </a:r>
          </a:p>
          <a:p>
            <a:pPr indent="450215" algn="just"/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выполнения вышеуказанного Комплекса следует направить письмо на имя начальника местного ИДН / РОВД </a:t>
            </a:r>
            <a:r>
              <a:rPr lang="ru-RU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согласовании кандидатуры члена совета 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(инспектора ИДН / участкового инспектора), </a:t>
            </a:r>
            <a:r>
              <a:rPr lang="ru-RU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обеспечении его участия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заседаниях совета профилактики согласно п. 8 Комплекса, </a:t>
            </a:r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указать даты и время проведения заседаний совета профилактики.</a:t>
            </a:r>
          </a:p>
          <a:p>
            <a:pPr indent="450215" algn="just"/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Основанием для включения в состав совета профилактики сотрудника РОВД является письменный ответ на запрос, который необходимо направлять заранее, в начале </a:t>
            </a:r>
            <a:r>
              <a:rPr lang="ru-RU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декабря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0807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525CB6-7D71-4BF2-83E8-BF241829DE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>
          <a:xfrm>
            <a:off x="-78807" y="10"/>
            <a:ext cx="12191980" cy="6857990"/>
          </a:xfrm>
          <a:prstGeom prst="rect">
            <a:avLst/>
          </a:prstGeom>
          <a:effectLst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EA594-D49B-469F-A940-A3F893C1C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019" y="428324"/>
            <a:ext cx="9875520" cy="312821"/>
          </a:xfrm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br>
              <a:rPr lang="ru-RU" sz="32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71C8EC-6BF7-44AD-AF4C-21E94330D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773" y="827773"/>
            <a:ext cx="10512592" cy="5601902"/>
          </a:xfrm>
        </p:spPr>
        <p:txBody>
          <a:bodyPr>
            <a:normAutofit/>
          </a:bodyPr>
          <a:lstStyle/>
          <a:p>
            <a:pPr indent="450215" algn="just"/>
            <a:r>
              <a:rPr lang="ru-RU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Функции </a:t>
            </a:r>
            <a:r>
              <a:rPr lang="ru-RU" sz="25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совета</a:t>
            </a:r>
            <a:r>
              <a:rPr lang="ru-RU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профилактики - профилактика и предупреждение противоправных действий несовершеннолетних учащихся </a:t>
            </a:r>
            <a:r>
              <a:rPr lang="ru-RU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(п. 2, 3)</a:t>
            </a:r>
            <a:r>
              <a:rPr lang="ru-RU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50215" algn="just"/>
            <a:endParaRPr lang="ru-RU" sz="16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компетенцию членов совета профилактики</a:t>
            </a:r>
            <a:r>
              <a:rPr lang="ru-RU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входит </a:t>
            </a:r>
            <a:r>
              <a:rPr lang="ru-RU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принятие решений о ходатайстве/привлечении к дисциплинарной ответственности учащегося.</a:t>
            </a:r>
          </a:p>
          <a:p>
            <a:pPr algn="just"/>
            <a:endParaRPr lang="ru-RU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Недопустимо применение мер дисциплинарного характера </a:t>
            </a:r>
            <a:r>
              <a:rPr lang="ru-RU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проступки учащегося, по которым он ранее был привлечен к административной или уголовной ответственности.</a:t>
            </a:r>
          </a:p>
          <a:p>
            <a:pPr algn="just"/>
            <a:endParaRPr lang="ru-RU" sz="12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допускается </a:t>
            </a:r>
            <a:r>
              <a:rPr lang="ru-RU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рассмотрение на заседаниях совета профилактики поведения и проступков </a:t>
            </a:r>
            <a:r>
              <a:rPr lang="ru-RU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совершеннолетних</a:t>
            </a:r>
            <a:r>
              <a:rPr lang="ru-RU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учащихся.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3275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525CB6-7D71-4BF2-83E8-BF241829DE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>
          <a:xfrm>
            <a:off x="-78807" y="10"/>
            <a:ext cx="12191980" cy="6857990"/>
          </a:xfrm>
          <a:prstGeom prst="rect">
            <a:avLst/>
          </a:prstGeom>
          <a:effectLst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EA594-D49B-469F-A940-A3F893C1C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019" y="428324"/>
            <a:ext cx="9875520" cy="312821"/>
          </a:xfrm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br>
              <a:rPr lang="ru-RU" sz="32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71C8EC-6BF7-44AD-AF4C-21E94330D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044" y="779647"/>
            <a:ext cx="10481912" cy="5688530"/>
          </a:xfrm>
        </p:spPr>
        <p:txBody>
          <a:bodyPr>
            <a:noAutofit/>
          </a:bodyPr>
          <a:lstStyle/>
          <a:p>
            <a:pPr indent="450215"/>
            <a:r>
              <a:rPr lang="ru-RU" b="1" dirty="0">
                <a:solidFill>
                  <a:srgbClr val="74461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Деятельность совета профилактики осуществляется </a:t>
            </a:r>
          </a:p>
          <a:p>
            <a:pPr indent="450215"/>
            <a:r>
              <a:rPr lang="ru-RU" b="1" dirty="0">
                <a:solidFill>
                  <a:srgbClr val="74461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основании плана работы, </a:t>
            </a:r>
          </a:p>
          <a:p>
            <a:pPr indent="450215" algn="just"/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который разрабатывается </a:t>
            </a:r>
            <a:r>
              <a:rPr lang="ru-RU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календарный год </a:t>
            </a:r>
          </a:p>
          <a:p>
            <a:pPr indent="450215" algn="just"/>
            <a:r>
              <a:rPr lang="ru-RU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строгом соответствии с </a:t>
            </a:r>
            <a:r>
              <a:rPr lang="ru-RU" i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Приложением 2. </a:t>
            </a:r>
            <a:r>
              <a:rPr lang="ru-RU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Положения</a:t>
            </a:r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indent="450215" algn="just"/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рассматривается на заседании совета профилактики,</a:t>
            </a:r>
          </a:p>
          <a:p>
            <a:pPr indent="450215" algn="just"/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утверждается его председателем.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Заседания совета профилактики проводятся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мере необходимости</a:t>
            </a:r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но не реже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одного раза в месяц</a:t>
            </a:r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в том числе и в летний период.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450215" algn="just"/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данный период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(не менее чем за 10 календарных дней) </a:t>
            </a:r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председатель совета профилактики утверждает повестку заседания. При необходимости допускается внесение дополнительных вопросов для рассмотрения, которые оформляются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отдельным документом как дополнения в основную повестку дня.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4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525CB6-7D71-4BF2-83E8-BF241829DE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>
          <a:xfrm>
            <a:off x="-78807" y="10"/>
            <a:ext cx="12191980" cy="6857990"/>
          </a:xfrm>
          <a:prstGeom prst="rect">
            <a:avLst/>
          </a:prstGeom>
          <a:effectLst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EA594-D49B-469F-A940-A3F893C1C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575" y="222573"/>
            <a:ext cx="9875520" cy="62653"/>
          </a:xfrm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br>
              <a:rPr lang="ru-RU" sz="32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71C8EC-6BF7-44AD-AF4C-21E94330D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044" y="343950"/>
            <a:ext cx="10481912" cy="6124228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В ходе заседания по каждому из обсуждаемых вопросов выносится решение (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 не постановление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совета профилактики по итогам голосования. </a:t>
            </a:r>
          </a:p>
          <a:p>
            <a:pPr algn="just"/>
            <a:endParaRPr lang="ru-RU" sz="8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Положением (п. 16)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предусмотрено проставление в протоколе итогов голосования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как это было регламентировано ранее методическими рекомендациями, утратившими свою силу.</a:t>
            </a:r>
          </a:p>
          <a:p>
            <a:pPr algn="just"/>
            <a:endParaRPr lang="ru-RU" sz="8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 заседания оформляются протоколом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соответствии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</a:t>
            </a:r>
            <a:r>
              <a:rPr lang="ru-RU" i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Приложением 1.</a:t>
            </a:r>
            <a:r>
              <a:rPr lang="ru-RU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Положения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который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утверждается приказом директора УПО,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обязательном порядке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члены совета профилактики ставят </a:t>
            </a:r>
            <a:r>
              <a:rPr lang="ru-RU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подписи и даты ознакомления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протоколом.</a:t>
            </a:r>
          </a:p>
          <a:p>
            <a:pPr indent="450215" algn="just"/>
            <a:endParaRPr lang="ru-RU" sz="8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Рекомендуемые сроки издания приказа директора УПО                     по утверждению протокола заседания 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FF33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течение 3 рабочих дней</a:t>
            </a:r>
            <a:r>
              <a:rPr lang="ru-R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490</Words>
  <Application>Microsoft Office PowerPoint</Application>
  <PresentationFormat>Широкоэкранный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Организация деятельности  совета учреждения образования по профилактике безнадзорности и правонарушений несовершеннолетних </vt:lpstr>
      <vt:lpstr>Документация совета профилактики 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 совета учреждения образования по профилактике безнадзорности и правонарушений несовершеннолетних</dc:title>
  <dc:creator>User</dc:creator>
  <cp:lastModifiedBy>User</cp:lastModifiedBy>
  <cp:revision>31</cp:revision>
  <dcterms:created xsi:type="dcterms:W3CDTF">2020-09-04T12:12:18Z</dcterms:created>
  <dcterms:modified xsi:type="dcterms:W3CDTF">2020-09-07T08:51:36Z</dcterms:modified>
</cp:coreProperties>
</file>