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95" r:id="rId2"/>
    <p:sldId id="293" r:id="rId3"/>
    <p:sldId id="296" r:id="rId4"/>
    <p:sldId id="276" r:id="rId5"/>
    <p:sldId id="259" r:id="rId6"/>
    <p:sldId id="265" r:id="rId7"/>
    <p:sldId id="277" r:id="rId8"/>
    <p:sldId id="268" r:id="rId9"/>
    <p:sldId id="278" r:id="rId10"/>
    <p:sldId id="258" r:id="rId11"/>
    <p:sldId id="271" r:id="rId12"/>
    <p:sldId id="283" r:id="rId13"/>
    <p:sldId id="261" r:id="rId14"/>
    <p:sldId id="285" r:id="rId15"/>
    <p:sldId id="262" r:id="rId16"/>
    <p:sldId id="273" r:id="rId17"/>
    <p:sldId id="274" r:id="rId18"/>
    <p:sldId id="284" r:id="rId19"/>
    <p:sldId id="275" r:id="rId20"/>
  </p:sldIdLst>
  <p:sldSz cx="9144000" cy="6858000" type="screen4x3"/>
  <p:notesSz cx="9869488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3122" autoAdjust="0"/>
  </p:normalViewPr>
  <p:slideViewPr>
    <p:cSldViewPr>
      <p:cViewPr varScale="1">
        <p:scale>
          <a:sx n="106" d="100"/>
          <a:sy n="106" d="100"/>
        </p:scale>
        <p:origin x="17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DE51C-0FE4-464C-8DCD-B4C41CD21DE6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3B38F-B2DE-48F9-BA34-C790A6544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03D03-7CC9-4452-8305-BFFB79B81AFC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4638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545B3-7456-4C12-A2A2-6DD90ED6C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DCB6-9232-4506-82F3-07B1DECC090D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937A-A1F7-4382-97DD-32129D5A1D06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077F-23A3-4D59-82CE-A198818C3892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39A5-9AC4-4102-9C13-C7CA5BCC44A0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7D85-9398-4E29-A325-0D2A6088D64D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ECAC-9BDF-426E-9A8D-D031E15A3D97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6018-DA38-4B00-9FC4-6C7C7C4E7129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096E-CC1E-4093-A3D6-7C1332597932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5FBE-048F-46F3-A5D4-5798B98DFB14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1268-82BF-4F74-9407-CB682B172F3B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737-34C6-42DC-A1F7-340FEB4D0A7E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3CFA-96CC-44C7-A36A-CE7D09827337}" type="datetime1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4176F-DB55-4F5A-9199-B28A1A1D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285728"/>
            <a:ext cx="8229600" cy="607223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Витебский областной учебно-методический центр профессионального образования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65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Организация работы </a:t>
            </a:r>
            <a:r>
              <a:rPr kumimoji="0" lang="ru-RU" sz="6500" b="1" i="1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УПТО</a:t>
            </a:r>
            <a:r>
              <a:rPr kumimoji="0" lang="ru-RU" sz="65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65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завершающем этапе обучения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2019 г.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\\P1\work1 (d)\logo_prof_ber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214686"/>
            <a:ext cx="4500594" cy="229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428596" y="0"/>
            <a:ext cx="82867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30053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Приложение 7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43005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lang="ru-RU" sz="1200" dirty="0"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43005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06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51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УТВЕРЖДЕНО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51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Заместитель руководителя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51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 образования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51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51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”_____“ ____________ 20__ г.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33413"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49688" algn="l"/>
              </a:tabLst>
            </a:pPr>
            <a:r>
              <a:rPr lang="ru-RU" sz="1400" i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Витебский государственный профессиональный лицей №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3341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Экзаменационный билет №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</a:p>
          <a:p>
            <a:pPr marL="63341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76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849688" algn="l"/>
              </a:tabLst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устройство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принцип работы шестеренчатого насоса .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76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виды резьбовых соединений и область их применения.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76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>
                <a:tab pos="3849688" algn="l"/>
              </a:tabLst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Охарактеризуйте основные дефекты шпоночных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соединений и изложите технологию их ремонта.</a:t>
            </a:r>
          </a:p>
          <a:p>
            <a:pPr marL="976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виды износа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гидроцилиндров и изложите технологию их ремонта.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976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49688" algn="l"/>
              </a:tabLst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________________                  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И.П.Иванов__</a:t>
            </a:r>
            <a:endParaRPr kumimoji="0" lang="ru-RU" sz="14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(подпись)                                            (инициалы, фамилия)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Рассмотрено на заседании методической комиссии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9688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№ _____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3_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 от ”_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10_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___ноября__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20_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929122" y="5072074"/>
          <a:ext cx="6096000" cy="74210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2107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endParaRPr lang="ru-RU" sz="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82445">
                        <a:spcAft>
                          <a:spcPts val="0"/>
                        </a:spcAft>
                      </a:pPr>
                      <a:endParaRPr lang="ru-RU" sz="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628" y="857232"/>
          <a:ext cx="3831735" cy="888567"/>
        </p:xfrm>
        <a:graphic>
          <a:graphicData uri="http://schemas.openxmlformats.org/drawingml/2006/table">
            <a:tbl>
              <a:tblPr/>
              <a:tblGrid>
                <a:gridCol w="3831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828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2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руководителя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25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 образования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037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</a:t>
                      </a:r>
                      <a:r>
                        <a:rPr lang="ru-RU" sz="1200" i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А.В.Чужиков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44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"_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16_"        </a:t>
                      </a:r>
                      <a:r>
                        <a:rPr lang="ru-RU" sz="1200" i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марта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0228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8</a:t>
            </a:r>
          </a:p>
          <a:p>
            <a:pPr marL="50228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Правилам проведения аттестации учащихся при </a:t>
            </a:r>
          </a:p>
          <a:p>
            <a:pPr marL="50228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освоении</a:t>
            </a: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содержания образовательных программ</a:t>
            </a:r>
          </a:p>
          <a:p>
            <a:pPr marL="502285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aseline="0" dirty="0">
                <a:latin typeface="Times New Roman" pitchFamily="18" charset="0"/>
                <a:cs typeface="Times New Roman" pitchFamily="18" charset="0"/>
              </a:rPr>
              <a:t>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" y="1571612"/>
            <a:ext cx="914399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квалификационных (пробных) работ группы № _</a:t>
            </a:r>
            <a:r>
              <a:rPr kumimoji="0" lang="ru-RU" sz="14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СЭ-240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Специальность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3-39 02 51 Технология производства РЭА и П._____________</a:t>
            </a:r>
            <a:endParaRPr kumimoji="0" lang="ru-RU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3-39 02 51-54 Слесарь-сборщик РЭА и П________________</a:t>
            </a:r>
            <a:endParaRPr kumimoji="0" lang="ru-RU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2500306"/>
          <a:ext cx="8643998" cy="1867972"/>
        </p:xfrm>
        <a:graphic>
          <a:graphicData uri="http://schemas.openxmlformats.org/drawingml/2006/table">
            <a:tbl>
              <a:tblPr/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3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Фамилия, собственное  имя, отчество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учащегося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работы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выполняемых работ (деталей, изделий)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</a:pP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квалификации выполняемой работы (разряд, класс, категория)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Время на выполнение задания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8034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Зарецкий Александр Александрович</a:t>
                      </a: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Сборка </a:t>
                      </a:r>
                      <a:r>
                        <a:rPr lang="en-US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DVD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«Витязь»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3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8034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Исаев Алексей Сергеевич</a:t>
                      </a: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Сборка </a:t>
                      </a:r>
                      <a:r>
                        <a:rPr lang="en-US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TV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«Витязь» (установка </a:t>
                      </a: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МШ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корпус, скрутка винтом, </a:t>
                      </a: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стопорение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установка платы </a:t>
                      </a: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ПКВ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4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8034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Капуста Павел Викторович</a:t>
                      </a: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</a:t>
                      </a: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чип-элементов</a:t>
                      </a: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индуктивностей, резонаторов на плату СКВ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8" marR="62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2" y="4429132"/>
          <a:ext cx="8715435" cy="709424"/>
        </p:xfrm>
        <a:graphic>
          <a:graphicData uri="http://schemas.openxmlformats.org/drawingml/2006/table">
            <a:tbl>
              <a:tblPr/>
              <a:tblGrid>
                <a:gridCol w="3716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 производственного обучения: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</a:t>
                      </a:r>
                      <a:r>
                        <a:rPr lang="ru-RU" sz="1100" i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Н.Е.Слижевская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(подпись)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(инициалы, фамилия)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методической комиссии: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</a:t>
                      </a:r>
                      <a:r>
                        <a:rPr lang="ru-RU" sz="1100" i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Г.В.Константинова</a:t>
                      </a:r>
                      <a:r>
                        <a:rPr lang="ru-RU" sz="11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</a:t>
                      </a:r>
                      <a:endParaRPr lang="ru-RU" sz="9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(подпись)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(инициалы, фамилия)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45" marR="623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4282" y="5072074"/>
            <a:ext cx="86439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заседания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методической комиссии №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_7_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"_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марта</a:t>
            </a:r>
            <a:r>
              <a:rPr kumimoji="0" lang="ru-RU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5429264"/>
          <a:ext cx="2286017" cy="966918"/>
        </p:xfrm>
        <a:graphic>
          <a:graphicData uri="http://schemas.openxmlformats.org/drawingml/2006/table">
            <a:tbl>
              <a:tblPr/>
              <a:tblGrid>
                <a:gridCol w="228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6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Согласовано: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Заместитель руководителя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5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</a:t>
                      </a:r>
                      <a:r>
                        <a:rPr lang="ru-RU" sz="1200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В.А.Журов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0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17" </a:t>
                      </a:r>
                      <a:r>
                        <a:rPr lang="ru-RU" sz="1200" i="1" u="sng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___марта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</a:t>
                      </a:r>
                    </a:p>
                  </a:txBody>
                  <a:tcPr marL="62363" marR="623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14282" y="0"/>
            <a:ext cx="878684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475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endParaRPr kumimoji="0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475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Правилам проведения аттестации учащихся</a:t>
            </a:r>
          </a:p>
          <a:p>
            <a:pPr marL="5475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 освоении содержания образовательных </a:t>
            </a:r>
          </a:p>
          <a:p>
            <a:pPr marL="5475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 профессионально-технического </a:t>
            </a:r>
          </a:p>
          <a:p>
            <a:pPr marL="5475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результатам квалификационных (пробных) работ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группы № _</a:t>
            </a:r>
            <a:r>
              <a:rPr kumimoji="0" lang="ru-RU" sz="12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СЭ-240</a:t>
            </a:r>
            <a:endParaRPr kumimoji="0" lang="ru-RU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проведения "_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_"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июня</a:t>
            </a:r>
            <a:r>
              <a:rPr kumimoji="0" lang="ru-RU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3-39 02 51 Технология производства РЭА и П.</a:t>
            </a:r>
            <a:endParaRPr kumimoji="0" lang="ru-RU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Квалификация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3-39 02 51-54 Слесарь-сборщик РЭА и П</a:t>
            </a:r>
            <a:endParaRPr kumimoji="0" lang="ru-RU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143116"/>
          <a:ext cx="8644027" cy="2343393"/>
        </p:xfrm>
        <a:graphic>
          <a:graphicData uri="http://schemas.openxmlformats.org/drawingml/2006/table">
            <a:tbl>
              <a:tblPr/>
              <a:tblGrid>
                <a:gridCol w="336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5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5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4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 собственное имя, отчество учащегося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работы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квалификации выполняемой работы</a:t>
                      </a:r>
                    </a:p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(разряд, класс, категория)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выполняемых работ (деталей, изделий)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 времени на</a:t>
                      </a:r>
                    </a:p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работ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Фактически затраченное время</a:t>
                      </a:r>
                      <a:endParaRPr lang="ru-RU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выполнения</a:t>
                      </a:r>
                    </a:p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45109" marR="4510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180340" algn="l"/>
                          <a:tab pos="22860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Зарецкий Александр Александрович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Сборка </a:t>
                      </a:r>
                      <a:r>
                        <a:rPr lang="en-US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DVD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«Витязь»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180340" algn="l"/>
                          <a:tab pos="22860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Исаев Алексей Сергеевич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Сборка </a:t>
                      </a:r>
                      <a:r>
                        <a:rPr lang="en-US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TV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«Витязь» (установка </a:t>
                      </a:r>
                      <a:r>
                        <a:rPr lang="ru-RU" sz="11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МШ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корпус, скрутка винтом, </a:t>
                      </a:r>
                      <a:r>
                        <a:rPr lang="ru-RU" sz="11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стопорение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установка платы </a:t>
                      </a:r>
                      <a:r>
                        <a:rPr lang="ru-RU" sz="11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ПКВ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180340" algn="l"/>
                          <a:tab pos="22860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Капуста Павел Викторович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Установка </a:t>
                      </a:r>
                      <a:r>
                        <a:rPr lang="ru-RU" sz="11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чип-элементов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индуктивностей, резонаторов на плату СКВ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0961" y="4572009"/>
          <a:ext cx="8763039" cy="2318489"/>
        </p:xfrm>
        <a:graphic>
          <a:graphicData uri="http://schemas.openxmlformats.org/drawingml/2006/table">
            <a:tbl>
              <a:tblPr/>
              <a:tblGrid>
                <a:gridCol w="292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Председатель государственной                    комиссии: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Начальник учебного центра ОАО «Витязь»______________________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u="none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000" i="1" u="sng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000" i="1" u="sng" dirty="0" err="1">
                          <a:latin typeface="Times New Roman"/>
                          <a:ea typeface="Calibri"/>
                          <a:cs typeface="Times New Roman"/>
                        </a:rPr>
                        <a:t>Ю.А.Гольнев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__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 dirty="0">
                          <a:latin typeface="Times New Roman"/>
                          <a:ea typeface="Calibri"/>
                          <a:cs typeface="Times New Roman"/>
                        </a:rPr>
                        <a:t>(должность, подпись)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>
                          <a:latin typeface="Times New Roman"/>
                          <a:ea typeface="Calibri"/>
                          <a:cs typeface="Times New Roman"/>
                        </a:rPr>
                        <a:t>(инициалы, фамилия)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Члены государственной квалификационной комиссии: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Директор УО «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ВГПЛ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приборостроения__________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 err="1">
                          <a:latin typeface="Times New Roman"/>
                          <a:ea typeface="Calibri"/>
                          <a:cs typeface="Times New Roman"/>
                        </a:rPr>
                        <a:t>__</a:t>
                      </a:r>
                      <a:r>
                        <a:rPr lang="ru-RU" sz="1000" i="1" u="sng" dirty="0" err="1">
                          <a:latin typeface="Times New Roman"/>
                          <a:ea typeface="Calibri"/>
                          <a:cs typeface="Times New Roman"/>
                        </a:rPr>
                        <a:t>С.Е.Сидоров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 dirty="0">
                          <a:latin typeface="Times New Roman"/>
                          <a:ea typeface="Calibri"/>
                          <a:cs typeface="Times New Roman"/>
                        </a:rPr>
                        <a:t>(должность, подпись)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30000" dirty="0">
                          <a:latin typeface="Times New Roman"/>
                          <a:ea typeface="Calibri"/>
                          <a:cs typeface="Times New Roman"/>
                        </a:rPr>
                        <a:t>(инициалы, фамилия)</a:t>
                      </a: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Зам.директора УО «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ВГПЛ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приборостроения_______________________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__</a:t>
                      </a:r>
                      <a:r>
                        <a:rPr lang="ru-RU" sz="1000" i="1" u="sng" dirty="0" err="1">
                          <a:latin typeface="Times New Roman"/>
                          <a:ea typeface="Calibri"/>
                          <a:cs typeface="Times New Roman"/>
                        </a:rPr>
                        <a:t>В.С.Смирнов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_______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Мастер производственного 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  <a:cs typeface="Times New Roman"/>
                        </a:rPr>
                        <a:t>обучения_______________________</a:t>
                      </a:r>
                      <a:endParaRPr lang="ru-RU" sz="1000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400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Ведущий технолог сборочного пр-ва</a:t>
                      </a:r>
                    </a:p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ОАО «Витязь»                                                                                            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33655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i="1" u="sng" dirty="0" err="1">
                          <a:latin typeface="Times New Roman"/>
                          <a:ea typeface="Calibri"/>
                          <a:cs typeface="Times New Roman"/>
                        </a:rPr>
                        <a:t>Н.Е.Слижевская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33655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33655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</a:t>
                      </a:r>
                      <a:r>
                        <a:rPr lang="ru-RU" sz="1000" i="1" u="sng" dirty="0">
                          <a:latin typeface="Times New Roman"/>
                          <a:ea typeface="Calibri"/>
                          <a:cs typeface="Times New Roman"/>
                        </a:rPr>
                        <a:t>В.И.Попов</a:t>
                      </a:r>
                    </a:p>
                    <a:p>
                      <a:pPr marR="33655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33655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28" marR="623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9260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Приложение 10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49260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Форма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Витебский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государственный</a:t>
            </a:r>
            <a:r>
              <a:rPr kumimoji="0" lang="ru-RU" sz="12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профессиональный лицей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2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95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УТВЕРЖДЕНО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95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Заместитель руководителя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95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 образования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95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395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11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r>
              <a:rPr kumimoji="0" lang="ru-RU" sz="11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марта______</a:t>
            </a:r>
            <a:r>
              <a:rPr kumimoji="0" lang="ru-RU" sz="11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11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</a:t>
            </a:r>
            <a:endParaRPr kumimoji="0" lang="ru-RU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письменную экзаменационную работу</a:t>
            </a:r>
          </a:p>
          <a:p>
            <a:pPr marL="9080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Учащийся 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____Иванов</a:t>
            </a:r>
            <a:r>
              <a:rPr kumimoji="0" lang="ru-RU" sz="14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Иван </a:t>
            </a:r>
            <a:r>
              <a:rPr kumimoji="0" lang="ru-RU" sz="1400" b="0" i="1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Петрович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</a:t>
            </a:r>
            <a:endParaRPr kumimoji="0" lang="ru-RU" sz="14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0805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(Фамилия,   собственное имя, отчество учащегося)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080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</a:t>
            </a:r>
            <a:r>
              <a:rPr kumimoji="0" lang="ru-RU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</a:t>
            </a:r>
            <a:endParaRPr kumimoji="0" lang="ru-RU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080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Специальность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3-36 01 53 «Техническая эксплуатация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оборудования» 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0805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3-36 01 53-55  «Слесарь-ремонтник»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080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задания  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«Технология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ремонта подшипниковых сборочных единиц»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080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работы :  </a:t>
            </a:r>
          </a:p>
          <a:p>
            <a:pPr marL="14303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неразъемных регулируемых подшипников скольжения, область применения</a:t>
            </a:r>
          </a:p>
          <a:p>
            <a:pPr marL="14303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дефекты неразъемных регулируемых подшипников скольжения</a:t>
            </a:r>
          </a:p>
          <a:p>
            <a:pPr marL="14303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ремонта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неразъемных регулируемых  подшипников скольжения</a:t>
            </a:r>
          </a:p>
          <a:p>
            <a:pPr marL="14303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Регулировка неразъемных регулируемых  подшипников скольжения</a:t>
            </a:r>
          </a:p>
          <a:p>
            <a:pPr marL="14303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графической части: выполнить сборочный чертеж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неразъемного регулируемого  подшипника скольжения с втулками цилиндрической формы внутри и конической с наружи.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выдачи задания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 марта 2019</a:t>
            </a:r>
            <a:r>
              <a:rPr kumimoji="0" lang="ru-RU" sz="14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14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14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выполнения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июня 2019</a:t>
            </a:r>
            <a:r>
              <a:rPr kumimoji="0" lang="ru-RU" sz="14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endParaRPr kumimoji="0" lang="ru-RU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получил ____________________         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И.П.Иванов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(подпись)                                                                    (инициалы, фамилия)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выдал преподаватель ____________  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r>
              <a:rPr kumimoji="0" lang="ru-RU" sz="1400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4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И.И.Петров</a:t>
            </a: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6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(подпись)                                   (инициалы, фамилия)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1000108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Квалификации: 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3-36 01 53-55 Слесарь-ремонтник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3-36 01 51-55 Электросварщик ручной сварки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Выпускной квалификационный экзамен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Билет №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(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уч.предмет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Спецтехнология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46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Назовите основные дефекты зубчатых колес и объясните технологию ремонта прямозубых цилиндрических зубчатых передач наружного зацепления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46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Изложите технологию горячей дуговой сварки чугуна угольным и чугунным электродами.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(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уч.предмет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Материаловедение)</a:t>
            </a:r>
            <a:endParaRPr kumimoji="0" lang="ru-RU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46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Дайте классификацию легированных сталей в зависимости от содержания легирующих элементов, расшифруйте марки материалов 38ХГМ; 12Х2Н4; 18Х12Ю5.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46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Назовите виды электродных покрытий, объясните состав основного покрытия и область применения электродов с основным покрытием.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(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уч.предмет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Допуски, посадки и технические измерения)</a:t>
            </a:r>
            <a:endParaRPr kumimoji="0" lang="ru-RU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46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Дайте определение понятию посадка, охарактеризуйте типы посадок. Рассчитайте зазоры и натяги посадки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(</a:t>
            </a:r>
            <a:r>
              <a:rPr lang="ru-RU" sz="1200" i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уч.предмет</a:t>
            </a:r>
            <a:r>
              <a:rPr lang="ru-RU" sz="1200" i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Охрана труда)</a:t>
            </a:r>
            <a:endParaRPr lang="ru-RU" sz="1200" u="sng" dirty="0">
              <a:latin typeface="Arial" pitchFamily="34" charset="0"/>
            </a:endParaRPr>
          </a:p>
          <a:p>
            <a:pPr marL="1746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Изложите и поясните требования применяемые к ручному, пневматическому, электрифицированному инструменту и приспособлениям применяемым при выполнении ремонтных работ</a:t>
            </a:r>
            <a:endParaRPr lang="ru-RU" sz="1200" dirty="0">
              <a:latin typeface="Arial" pitchFamily="34" charset="0"/>
            </a:endParaRPr>
          </a:p>
          <a:p>
            <a:pPr marL="1746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Изложите и поясните требования безопасности труда при выполнении дуговой сварки в сырых местах и труднодоступных пространствах. </a:t>
            </a:r>
            <a:endParaRPr lang="ru-RU" sz="1200" dirty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Согласовано:</a:t>
            </a:r>
            <a:endParaRPr lang="ru-RU" sz="1200" dirty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заседании МК</a:t>
            </a:r>
            <a:endParaRPr lang="ru-RU" sz="1200" dirty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 №___ от _________________</a:t>
            </a:r>
            <a:endParaRPr lang="ru-RU" sz="1200" dirty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Председатель МК ___________________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</a:endParaRPr>
          </a:p>
          <a:p>
            <a:pPr marL="177800"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*Билеты комплектуются на основании экзаменационных заданий, разработанных преподавателями учебных предметов профессионального компонента. Количество вопросов и название учебных предметов, включаемых в билет, определяется учреждением образования. </a:t>
            </a:r>
            <a:endParaRPr lang="ru-RU" sz="1200" dirty="0"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4000504"/>
            <a:ext cx="714380" cy="401055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285728"/>
          <a:ext cx="7096132" cy="617665"/>
        </p:xfrm>
        <a:graphic>
          <a:graphicData uri="http://schemas.openxmlformats.org/drawingml/2006/table">
            <a:tbl>
              <a:tblPr/>
              <a:tblGrid>
                <a:gridCol w="414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Специальность: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3-36 01 53 Техническая эксплуатация оборудования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3-36 01 51 Технология сварочных работ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2" marR="665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УТВЕРЖДАЮ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Заместитель</a:t>
                      </a:r>
                      <a:r>
                        <a:rPr lang="ru-RU" sz="1200" baseline="0" dirty="0">
                          <a:latin typeface="Times New Roman"/>
                          <a:ea typeface="Calibri"/>
                          <a:cs typeface="Times New Roman"/>
                        </a:rPr>
                        <a:t> руководителя учреждения образования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______________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2" marR="665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43834" y="214290"/>
            <a:ext cx="8242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Образец</a:t>
            </a:r>
            <a:endParaRPr kumimoji="0" lang="ru-RU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428604"/>
            <a:ext cx="8715436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75275"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11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375275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Производственная характеристика</a:t>
            </a:r>
          </a:p>
          <a:p>
            <a:pPr marL="0" marR="0" lvl="0" indent="3429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Учащегося(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йся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Антоненко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Юрий Сергеевич </a:t>
            </a: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</a:t>
            </a:r>
            <a:endParaRPr kumimoji="0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(фамилия, собственное имя, отчество)</a:t>
            </a:r>
            <a:endParaRPr kumimoji="0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 образования 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200" i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Витебский государственный профессиональный лицей №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(наименование учреждения образования)</a:t>
            </a:r>
            <a:endParaRPr kumimoji="0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№ _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 </a:t>
            </a:r>
            <a:endParaRPr kumimoji="0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Специальность 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3-36 03 55 Электромонтаж электроосветительного и силового оборудования </a:t>
            </a: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__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3-36 03 55-52 Электромонтажник по электрооборудованию, силовым и осветительным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сетям.__________</a:t>
            </a:r>
            <a:endParaRPr lang="ru-RU" sz="1200" i="1" u="sng" dirty="0">
              <a:latin typeface="Times New Roman" pitchFamily="18" charset="0"/>
              <a:cs typeface="Times New Roman" pitchFamily="18" charset="0"/>
            </a:endParaRP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Учащийся за время прохождения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производственной практики в</a:t>
            </a: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ООО  «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Лиозненский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энергетик»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</a:t>
            </a:r>
            <a:endParaRPr kumimoji="0" lang="ru-RU" sz="120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(наименование организации)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_____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апреля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г. по ____</a:t>
            </a:r>
            <a:r>
              <a:rPr lang="ru-RU" sz="12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июня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 20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г.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выполнял(а) работы 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lang="ru-RU" sz="1200" i="1" u="sng" dirty="0"/>
              <a:t>2, 3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r>
              <a:rPr kumimoji="0" lang="ru-RU" sz="12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разряда (класса, категории)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1. Демонтаж и монтаж осветительного оборудования. 2. Монтаж силового электрооборудования. </a:t>
            </a: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3. Прокладка кабельных линий до 1000В._4. Зарядка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сетильников__</a:t>
            </a:r>
            <a:r>
              <a:rPr kumimoji="0" lang="ru-RU" sz="12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(перечислить основные виды работ)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Качество выполненных работ ___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(восемь) </a:t>
            </a:r>
            <a:r>
              <a:rPr kumimoji="0" lang="ru-RU" sz="120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3 до 10)</a:t>
            </a: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(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отметка)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Выполнение производственных норм за последний месяц производственной практики _________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100%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					</a:t>
            </a: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(показатель)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Знание технологического процесса, обращение с оборудованием, приборами и инструментами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теоретически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подготовлен, изучил технологический процесс электромонтажных работ на производстве, в процессе проведения работ получил практические навыки в обращении с приборами и инструментами,  применяет их по назначению.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(подробный отзыв)</a:t>
            </a:r>
          </a:p>
          <a:p>
            <a:pPr marL="173038"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000108"/>
            <a:ext cx="821533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5613"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Соблюдение требований законодательства Республики Беларусь о труде и охране труда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Изучил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 основные положения «Межотраслевых правил по охране труда при работе в электроустановках». В процессе проведения работ соблюдал требования правил по охране 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труда.</a:t>
            </a:r>
            <a:r>
              <a:rPr kumimoji="0" lang="ru-RU" sz="12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Трудовая дисциплина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трудовой дисциплины и распорядка рабочего дня не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было</a:t>
            </a:r>
            <a:r>
              <a:rPr lang="ru-RU" sz="1200" b="1" u="sng" dirty="0" err="1">
                <a:latin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Заключение: учащемуся(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йся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Антоненко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Юрию 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Сергеевичу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(фамилия, собственное имя,  отчество)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 присвоение квалификации соответствующего разряда (класса, категории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4556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Электромонтажник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по электрооборудованию, силовым и осветительным сетям ___________________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(наименование квалификации (профессии) по ЕТКС)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 разряда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56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(уровень квалификации (разряд, класс, категория)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производственного обучения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учащихся, осуществляющий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общее руководство             </a:t>
            </a: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______________                      ______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Д.Н.Лазовский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(подпись)                            (инициалы, фамилия)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М.П.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производственного обучения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 на объекте организации                 ______________                     _____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В.В.Федуро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(подпись)                                       (инициалы, фамилия)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 производственного обучения            _______________                  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r>
              <a:rPr lang="ru-RU" sz="1200" i="1" u="sng" dirty="0" err="1">
                <a:latin typeface="Times New Roman" pitchFamily="18" charset="0"/>
                <a:cs typeface="Times New Roman" pitchFamily="18" charset="0"/>
              </a:rPr>
              <a:t>Н.Е.Слижевская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(подпись)                                          (инициалы, фамилия)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7813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”__“ _____________ 20__ г.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57884" y="357166"/>
            <a:ext cx="3000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продолжение Приложение 11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322012"/>
            <a:ext cx="88438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80038" marR="0" lvl="0" indent="-79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12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380038" marR="0" lvl="0" indent="-79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lang="ru-RU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380038" marR="0" lvl="0" indent="-79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 </a:t>
            </a:r>
          </a:p>
          <a:p>
            <a:pPr marL="5380038" marR="0" lvl="0" indent="-79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ДНЕВНИК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учета производственных работ при прохождении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производственной практики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Учащегося(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йся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Антоненко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Юрий Сергеевич </a:t>
            </a:r>
            <a:r>
              <a:rPr kumimoji="0" lang="ru-RU" sz="140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</a:t>
            </a:r>
            <a:endParaRPr kumimoji="0" lang="ru-RU" sz="140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(фамилия, собственное имя, отчество)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Специальность </a:t>
            </a:r>
            <a:r>
              <a:rPr lang="ru-RU" sz="1400" i="1" u="sng" dirty="0">
                <a:latin typeface="Times New Roman" pitchFamily="18" charset="0"/>
                <a:cs typeface="Times New Roman" pitchFamily="18" charset="0"/>
              </a:rPr>
              <a:t>3-36 03 55 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Электромонтаж электроосветительного и силового оборудования</a:t>
            </a:r>
            <a:r>
              <a:rPr kumimoji="0" lang="ru-RU" sz="1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</a:t>
            </a:r>
            <a:r>
              <a:rPr lang="ru-RU" sz="1400" i="1" u="sng" dirty="0">
                <a:latin typeface="Times New Roman" pitchFamily="18" charset="0"/>
                <a:cs typeface="Times New Roman" pitchFamily="18" charset="0"/>
              </a:rPr>
              <a:t>3-36 03 55-52 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Электромонтажник по электрооборудованию, силовым и осветительным     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сетям</a:t>
            </a:r>
            <a:r>
              <a:rPr kumimoji="0" lang="ru-RU" sz="140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</a:t>
            </a:r>
            <a:r>
              <a:rPr kumimoji="0" lang="ru-RU" sz="1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 обучения ____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№__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 производственного обучения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4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Слижевская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Наталья </a:t>
            </a:r>
            <a:r>
              <a:rPr kumimoji="0" lang="ru-RU" sz="14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Евдокимовна</a:t>
            </a:r>
            <a:r>
              <a:rPr kumimoji="0" lang="ru-RU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(фамилия, собственное имя, отчество)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  производственного   обучения   учащихся   на  объекте организации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Федуро</a:t>
            </a:r>
            <a:r>
              <a:rPr kumimoji="0" lang="ru-RU" sz="14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Виктор </a:t>
            </a:r>
            <a:r>
              <a:rPr kumimoji="0" lang="ru-RU" sz="14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Владимирович</a:t>
            </a:r>
            <a:r>
              <a:rPr kumimoji="0" lang="ru-RU" sz="140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</a:t>
            </a:r>
            <a:r>
              <a:rPr kumimoji="0" lang="ru-RU" sz="140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4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(фамилия, собственное имя, отчество)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928670"/>
          <a:ext cx="8715436" cy="4822373"/>
        </p:xfrm>
        <a:graphic>
          <a:graphicData uri="http://schemas.openxmlformats.org/drawingml/2006/table">
            <a:tbl>
              <a:tblPr/>
              <a:tblGrid>
                <a:gridCol w="31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7093">
                <a:tc>
                  <a:txBody>
                    <a:bodyPr/>
                    <a:lstStyle/>
                    <a:p>
                      <a:pPr marL="0" indent="77788" algn="ctr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выполнения работ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indent="-36195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работ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 квалификации работ (разряд, класс,  категория)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Фактическое количество выполненной работы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Затраченное время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выполнения  нормы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Отметка за выполненную работу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Подпись руководителя производственного  обучения учащихся на объекте организации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Подпись мастера производственного обучения</a:t>
                      </a:r>
                    </a:p>
                  </a:txBody>
                  <a:tcPr marL="28138" marR="281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79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03.05.14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Инструктаж по безопасным условиям труда на рабочем месте. Монтаж выключателей двухклавишных АБ4-001 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04.05.14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Монтаж выключателей двухклавишных АБ4-001, штепсельных розеток.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17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05.05.14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 осветительных коробок  для кабелей.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5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06.05.14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Разметка и монтаж светильников с подвеской на крюк.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07.05.14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Маркировка кабеля для монтажа щитков осветительных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0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……………….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26.04.14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Квалификационная пробная работа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Монтаж и установка светильников </a:t>
                      </a:r>
                      <a:r>
                        <a:rPr lang="ru-RU" sz="12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НСП</a:t>
                      </a: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03М-60-001-У3,5 . </a:t>
                      </a: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138" marR="281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138" marR="2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86446" y="214290"/>
            <a:ext cx="3000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продолжение Приложение 12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8003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Приложение 13 </a:t>
            </a:r>
          </a:p>
          <a:p>
            <a:pPr marL="5380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Наряд-задание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выполнение квалификационной (пробной) работы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42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542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Учащегося (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йся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____ </a:t>
            </a:r>
            <a:r>
              <a:rPr kumimoji="0" lang="ru-RU" sz="12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Антоненко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Юрий </a:t>
            </a:r>
            <a:r>
              <a:rPr kumimoji="0" lang="ru-RU" sz="12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Сергеевич</a:t>
            </a:r>
            <a:r>
              <a:rPr kumimoji="0" lang="ru-RU" sz="1200" b="1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1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</a:t>
            </a:r>
            <a:r>
              <a:rPr kumimoji="0" lang="ru-RU" sz="1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________________________</a:t>
            </a:r>
            <a:endParaRPr kumimoji="0" lang="ru-RU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(фамилия, собственное имя отчество)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42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№ </a:t>
            </a:r>
            <a:r>
              <a:rPr kumimoji="0" lang="ru-RU" sz="12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Учреждения образования 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 «Витебский государственный лицей </a:t>
            </a:r>
            <a:r>
              <a:rPr kumimoji="0" lang="ru-RU" sz="12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</a:t>
            </a:r>
            <a:endParaRPr kumimoji="0" lang="ru-RU" sz="12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(наименование учреждения образования)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42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Специальность  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3-39 02 51 Технология производства радиоэлектронной аппаратуры </a:t>
            </a:r>
            <a:r>
              <a:rPr kumimoji="0" lang="ru-RU" sz="120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и_приборов____</a:t>
            </a:r>
            <a:endParaRPr kumimoji="0" lang="ru-RU" sz="1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542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   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12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-39 02 51-54 </a:t>
            </a:r>
            <a:r>
              <a:rPr kumimoji="0" lang="ru-RU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Слесарь-сборщик РЭА и П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</a:t>
            </a:r>
            <a:r>
              <a:rPr kumimoji="0" lang="ru-RU" sz="1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429001"/>
          <a:ext cx="8715436" cy="1845078"/>
        </p:xfrm>
        <a:graphic>
          <a:graphicData uri="http://schemas.openxmlformats.org/drawingml/2006/table">
            <a:tbl>
              <a:tblPr/>
              <a:tblGrid>
                <a:gridCol w="85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6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2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60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Разряд, класс, категория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Кол-во работ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Норма времени на выполнение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Фактически затраченное время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Процент выполнения нормы (%)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Отметка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24.06.2014</a:t>
                      </a: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Установка плат СКВ в обойму, развальцовка 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140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i="1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5398486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 (руководитель) участка (подразделения) 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                            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В.Л.Николаев</a:t>
            </a:r>
            <a:r>
              <a:rPr kumimoji="0" lang="ru-RU" sz="1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(подпись) </a:t>
            </a:r>
            <a:r>
              <a:rPr lang="ru-RU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(инициалы, фамилия)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 производственного обучения	</a:t>
            </a:r>
            <a:r>
              <a:rPr kumimoji="0" lang="ru-RU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                                  </a:t>
            </a: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Н.Е.Слижевская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(подпись) 	                      (инициалы, фамилия)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17409" y="118735"/>
            <a:ext cx="63174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Примерный алгоритм работы УПТО на завершающем этапе обучения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32619"/>
              </p:ext>
            </p:extLst>
          </p:nvPr>
        </p:nvGraphicFramePr>
        <p:xfrm>
          <a:off x="285721" y="500042"/>
          <a:ext cx="4071965" cy="6150487"/>
        </p:xfrm>
        <a:graphic>
          <a:graphicData uri="http://schemas.openxmlformats.org/drawingml/2006/table">
            <a:tbl>
              <a:tblPr/>
              <a:tblGrid>
                <a:gridCol w="28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№ 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05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5082" marR="3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Мероприятия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5082" marR="3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Срок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исполнения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5082" marR="3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Определить форму (издать приказ) проведения квалификационных и выпускных квалификационных экзаменов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Сентябрь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Издать приказ о создании государственных квалификационных комиссий по каждой специальности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До 15 января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Провести ИМС с педагогическими работниками по изучению требований нормативно-правовых актов по завершающему этапу обучения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Декабрь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Составить план распределения выпускников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Декабрь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Издать приказ об утверждении комиссии по распределению выпускников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Январь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6.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Провести собрание учащихся и родителей выпускных групп по ознакомлению с Положением о распределении, с планом работы комиссии, с планом распределения выпускников, с правилами организации и проведения выпускных квалификационных экзаменов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Февраль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8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7.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Разработать график работы комиссии по распределению выпускников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Март (не позднее 2х месяцев до окончания обучения).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2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8.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Разработать, рассмотреть на заседании методической комиссии и утвердить в установленном порядке учебные программы производственной практики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В соответствии с графиком образовательного процесса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9.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Разработать и рассмотреть на заседании методической комиссии темы и содержание экзаменационных работ, экзаменационных заданий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Март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10.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Составить и утвердить экзаменационные билеты на основании экзаменационных заданий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Март – Апрель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11.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Составить расписание консультаций для подготовки к квалификационным, выпускным квалификационным экзаменам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Накануне выхода учащихся на практику</a:t>
                      </a:r>
                    </a:p>
                  </a:txBody>
                  <a:tcPr marL="35082" marR="3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4572"/>
              </p:ext>
            </p:extLst>
          </p:nvPr>
        </p:nvGraphicFramePr>
        <p:xfrm>
          <a:off x="4429124" y="500043"/>
          <a:ext cx="4572032" cy="6150495"/>
        </p:xfrm>
        <a:graphic>
          <a:graphicData uri="http://schemas.openxmlformats.org/drawingml/2006/table">
            <a:tbl>
              <a:tblPr/>
              <a:tblGrid>
                <a:gridCol w="30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12.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Выдать учащимся задания для выполнения письменных экзаменационных работ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Накануне выхода учащихся на практику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13.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Оформить стенд «В помощь выпускнику»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Март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14.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Провести педсовет о допуске учащихся к выпускному квалификационному экзамену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В соответствии с графиком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15.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Проинформировать госорганы о планируемом распределении одаренных учащихся 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До 1 апреля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16.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Разработать, рассмотреть на заседании методической комиссии, согласовать с организациями и утвердить в установленном порядке перечень квалификационных пробных работ.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 месяц до проведения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17.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Разработать график проведения квалификационных пробных работ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 месяц до проведения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18.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Составить расписание выпускных квалификационных экзаменов и график работы государственной квалификационной комиссии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 2 недели до начала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19.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Подготовить кабинеты для проведения выпускных квалификационных экзаменов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20.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Подготовить папки мастерам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/о для формирования документации, представляемой государственной квалификационной комиссии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6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21.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Провести квалификационные (пробные) работы отдельно по каждой квалификации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Последняя неделя июня или по завершению практики по каждой из квалификаций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22.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Проверить письменные экзаменационные работы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 2 недели до начала ВКЭ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23.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Провести выпускной квалификационный экзамен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Последняя неделя июня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24.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Оформить протоколы заседания государственной квалификационной комиссии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25.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Заполнить книгу учета выдачи дипломов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26.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Вручить в торжественной обстановке документы об окончании УПТО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34037" marR="34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20" y="1643050"/>
            <a:ext cx="8643998" cy="3214709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Формы документов  </a:t>
            </a:r>
            <a:br>
              <a:rPr kumimoji="0" lang="ru-RU" sz="3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3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для проведения итоговой аттестации учащихся при освоении содержания образовательных программ </a:t>
            </a:r>
            <a:r>
              <a:rPr kumimoji="0" lang="ru-RU" sz="37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ПТО</a:t>
            </a:r>
            <a:r>
              <a:rPr kumimoji="0" lang="ru-RU" sz="4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929066"/>
          <a:ext cx="7096164" cy="510032"/>
        </p:xfrm>
        <a:graphic>
          <a:graphicData uri="http://schemas.openxmlformats.org/drawingml/2006/table">
            <a:tbl>
              <a:tblPr/>
              <a:tblGrid>
                <a:gridCol w="50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39">
                <a:tc>
                  <a:txBody>
                    <a:bodyPr/>
                    <a:lstStyle/>
                    <a:p>
                      <a:pPr indent="2159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159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 dirty="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>
                          <a:latin typeface="Times New Roman"/>
                          <a:ea typeface="Times New Roman"/>
                          <a:cs typeface="Times New Roman"/>
                        </a:rPr>
                        <a:t>Фамилия, собственное имя, отчество экзаменуемых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>
                          <a:latin typeface="Times New Roman"/>
                          <a:ea typeface="Times New Roman"/>
                          <a:cs typeface="Times New Roman"/>
                        </a:rPr>
                        <a:t>Название пересказа, реферата, варианта работы, № билета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>
                          <a:latin typeface="Times New Roman"/>
                          <a:ea typeface="Times New Roman"/>
                          <a:cs typeface="Times New Roman"/>
                        </a:rPr>
                        <a:t>Годовая отметка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e-BY" sz="1100" dirty="0">
                          <a:latin typeface="Times New Roman"/>
                          <a:ea typeface="Times New Roman"/>
                          <a:cs typeface="Times New Roman"/>
                        </a:rPr>
                        <a:t>Итоговая отметка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be-BY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9053" y="0"/>
            <a:ext cx="9144000" cy="682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302125" marR="0" lvl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1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302125" marR="0" lvl="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</a:p>
          <a:p>
            <a:pPr marL="4302125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ctr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ПРОТОКОЛ</a:t>
            </a:r>
          </a:p>
          <a:p>
            <a:pPr marL="630238" marR="0" lvl="0" algn="ctr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выпускного экзамен</a:t>
            </a:r>
            <a:r>
              <a:rPr kumimoji="0" lang="be-BY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be-BY" sz="12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математике__</a:t>
            </a:r>
            <a:r>
              <a:rPr kumimoji="0" lang="be-BY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группе __</a:t>
            </a:r>
            <a:r>
              <a:rPr kumimoji="0" lang="be-BY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№8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(учебный предмет)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Витебский государственный профессиональный лицей № 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собственное имя, отчество председателя экзаменационной комиссии: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Иванов Петр Иванович__________________________________________________________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собственное имя, отчество преподавателя, принимающего экзамен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Васильев Иван</a:t>
            </a:r>
            <a:r>
              <a:rPr kumimoji="0" lang="be-BY" sz="12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Васильевич_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собственное имя, отчество членов экзаменационной комисии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Петров Павел Иванович_________________________________________________________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Пакет с экзаменационными материалами по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математике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(учебный предмет)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прислан из 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 “Витебский </a:t>
            </a:r>
            <a:r>
              <a:rPr lang="be-BY" sz="12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областной учебно-методический ценр профессионального образвоания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распакован  “_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_” __</a:t>
            </a:r>
            <a:r>
              <a:rPr kumimoji="0" lang="be-BY" sz="1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января_____ 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г.  в_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часов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мин.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экзамен явилось допущенных к нему 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 чел., не явилось__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1__ 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чел.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__Воронович Михаил Михайлович</a:t>
            </a:r>
            <a:r>
              <a:rPr kumimoji="0" lang="be-BY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(фамилия, собственное имя, отчество не явившихся учащихся)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начался в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час._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мин.  Экзамен закончился в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час. 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мин.</a:t>
            </a: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2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Исаков Петр Петрович                    вариант</a:t>
            </a:r>
            <a:r>
              <a:rPr kumimoji="0" lang="be-BY" sz="1200" b="0" i="1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e-BY" sz="12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                           6 (шесть)         5 (пять )       6 (шесть)</a:t>
            </a: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мнение членов комиссии об ответах отдельных учащихся 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о случаях нарушения установленного порядка экзамена и о решении экзаменационной комиссии </a:t>
            </a:r>
          </a:p>
          <a:p>
            <a:pPr marL="630238" lvl="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lang="be-BY" sz="12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нарушений не было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lvl="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проведения экзамена  “_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_” ___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января____ 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г.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внесения в протокол отметки  “_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января_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 20_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г.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экзаменационной комиссии ________________    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           П.И.</a:t>
            </a:r>
            <a:r>
              <a:rPr kumimoji="0" lang="be-BY" sz="12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Иванов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(подпись)		 (инициалы, фамилия)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Преподаватель, принимающий экзамен  _________________    ____________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И.В.Васильев__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(подпись)		(инициалы, фамилия)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экзаменационной комиссии _______________    </a:t>
            </a:r>
            <a:r>
              <a:rPr kumimoji="0" lang="be-BY" sz="1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__________________П.И.Петров____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be-BY" sz="1200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e-BY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be-BY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(подпись)		(инициалы, фамилия)</a:t>
            </a:r>
            <a:endParaRPr kumimoji="0" lang="be-BY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30238" marR="0" lvl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Примечание. После окончания экзамена пакет с экзаменационными материалами прилагается к протоколу.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357694"/>
          <a:ext cx="6958021" cy="685800"/>
        </p:xfrm>
        <a:graphic>
          <a:graphicData uri="http://schemas.openxmlformats.org/drawingml/2006/table">
            <a:tbl>
              <a:tblPr/>
              <a:tblGrid>
                <a:gridCol w="519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№  </a:t>
                      </a:r>
                      <a:r>
                        <a:rPr lang="ru-RU" sz="15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5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Фамилия, собственное имя, отчество  учащегося       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Номер билета  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</a:rPr>
                        <a:t>Отметка на    экзамене   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5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50017" y="188640"/>
            <a:ext cx="864396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8371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Приложение 2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4837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Экзаменационная ведомость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Специальная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технология_________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№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8_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(учебный предмет)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Учреждение образования _</a:t>
            </a:r>
            <a:r>
              <a:rPr kumimoji="0" lang="ru-RU" sz="1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«Витебский государственный </a:t>
            </a: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профессиональный лицей»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собственное имя, отчество преподавателя </a:t>
            </a:r>
            <a:r>
              <a:rPr kumimoji="0" lang="ru-RU" sz="15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_Кудрявцев_______</a:t>
            </a:r>
            <a:endParaRPr kumimoji="0" lang="ru-RU" sz="11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___Тимофей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Игоревич___________________________________________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экзамен явились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24_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чел., не явились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1_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__Селиванов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Александр </a:t>
            </a: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Викторович_______________________________</a:t>
            </a:r>
            <a:endParaRPr kumimoji="0" lang="ru-RU" sz="15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(фамилия, собственное имя, отчество не явившихся учащихся)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Прокопов Олег Николаевич                          5                              6 (шесть)</a:t>
            </a: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________________                   __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Т.И. 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Кудрявцев</a:t>
            </a:r>
            <a:r>
              <a:rPr lang="ru-RU" sz="15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(подпись)                                                                    (инициалы, фамилия)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экзамена в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час _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мин. Окончание экзамена в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15_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 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мин.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357166"/>
            <a:ext cx="9072594" cy="642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46609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7113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3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660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7113" algn="l"/>
              </a:tabLs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Правилам проведения аттестации учащихся при освоении содержания образовательных программ 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заседания государственной квалификационной комиссии</a:t>
            </a:r>
            <a:endParaRPr kumimoji="0" lang="ru-RU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  </a:t>
            </a:r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28 июня 2019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</a:t>
            </a:r>
            <a:r>
              <a:rPr kumimoji="0" lang="ru-RU" sz="15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Витебский</a:t>
            </a: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государственный профессиональный лицей № 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</a:t>
            </a:r>
            <a:endParaRPr kumimoji="0" lang="ru-RU" sz="11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№ _____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8_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 специальность __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3-36 01</a:t>
            </a: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53 Техническая эксплуатация оборудования;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3-36 01 51 Технология сварочных 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работ_____</a:t>
            </a: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</a:t>
            </a:r>
            <a:endParaRPr lang="ru-RU" sz="11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квалификация ___</a:t>
            </a:r>
            <a:r>
              <a:rPr kumimoji="0" lang="ru-RU" sz="15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3-36 01 53-55</a:t>
            </a:r>
            <a:r>
              <a:rPr kumimoji="0" lang="ru-RU" sz="1500" b="0" i="1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Слесарь-ремонтник; 3-36 01 51-55 Электросварщик ручной </a:t>
            </a:r>
            <a:r>
              <a:rPr kumimoji="0" lang="ru-RU" sz="1500" b="0" i="1" u="sng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сварки___</a:t>
            </a:r>
            <a:endParaRPr lang="ru-RU" sz="1100" i="1" u="sng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государственной квалификационной комиссии </a:t>
            </a:r>
            <a:r>
              <a:rPr kumimoji="0" lang="ru-RU" sz="1500" b="0" i="1" u="sng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__Иванов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Петр Иванович, гл.инженер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ОАО «Завод ЭВИСТОР»________                                             </a:t>
            </a:r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собственное имя, отчество, должность)</a:t>
            </a:r>
            <a:endParaRPr kumimoji="0" lang="ru-RU" sz="1100" b="0" i="1" u="sng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государственной квалификационной комиссии: </a:t>
            </a:r>
            <a:r>
              <a:rPr kumimoji="0" lang="ru-RU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Жук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Денис Петрович, гл.сварщик 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ОАО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Пожтехника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Кот Василий Алексеевич, директор УО «Витебский государственный профессиональный лицей № », Шпак Иван Васильевич, зам.директора по УПР УО «Витебский государственный профессиональный лицей № », Петров Иван Иванович, 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преподавательУО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«Витебский государственный профессиональный лицей № », Прокопов Иван Степанович, мастер </a:t>
            </a:r>
            <a:r>
              <a:rPr lang="ru-RU" sz="1500" i="1" u="sn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5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/о УО «Витебский государственный профессиональный лицей № »</a:t>
            </a:r>
            <a:r>
              <a:rPr lang="ru-RU" sz="15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(фамилия, собственное имя, отчество, должность)</a:t>
            </a:r>
            <a:endParaRPr lang="ru-RU" sz="1200" i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квалификационная комиссия постановила: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00042"/>
          <a:ext cx="8786874" cy="3853321"/>
        </p:xfrm>
        <a:graphic>
          <a:graphicData uri="http://schemas.openxmlformats.org/drawingml/2006/table">
            <a:tbl>
              <a:tblPr/>
              <a:tblGrid>
                <a:gridCol w="24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4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5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40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   собственное имя, отчество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Год,  месяц рождения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Отметка, полученная на выпускном квалификационном экзамене</a:t>
                      </a:r>
                      <a:r>
                        <a:rPr lang="be-BY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квалификационном экзамене)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Присвоена квалификация (разряд, класс, категория)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Решение государственной</a:t>
                      </a: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квалификационной комиссии о выдаче документа о профессионально-техническом образовании  по результатам выпускного квалификационного экзамена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6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Алферонак</a:t>
                      </a: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Александр Викторович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 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(восемь)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Слесарь-ремонтник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(3 разряд) Электросварщик ручной сварки (4 разряд)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Выдать диплом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Альхимович</a:t>
                      </a: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Сергей Андреевич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(шесть)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Слесарь-ремонтник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(3 разряд)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Электросварщик ручной сварки (3 разряд)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Выдать диплом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Андреев Дмитрий Александрович</a:t>
                      </a:r>
                    </a:p>
                  </a:txBody>
                  <a:tcPr marL="28137" marR="28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 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(пять)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Слесарь-ремонтник</a:t>
                      </a: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 разряд)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Электросварщик ручной сварки (3 разряд)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Выдать диплом</a:t>
                      </a:r>
                    </a:p>
                  </a:txBody>
                  <a:tcPr marL="28137" marR="281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357694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государственной квалификационной комиссии ______________                          </a:t>
            </a:r>
            <a:r>
              <a:rPr lang="ru-RU" sz="14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4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П.И. Иванов          </a:t>
            </a: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подпись                                             инициалы, фамилия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786322"/>
            <a:ext cx="86439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государственной квалификационной комиссии:          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                               </a:t>
            </a:r>
            <a:r>
              <a:rPr lang="ru-RU" sz="14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И.И.Петров</a:t>
            </a:r>
            <a:endParaRPr lang="ru-RU" sz="1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подпись                                       инициалы, фамилия</a:t>
            </a:r>
          </a:p>
          <a:p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                              </a:t>
            </a:r>
            <a:r>
              <a:rPr lang="ru-RU" sz="14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Д.П.Жук</a:t>
            </a:r>
          </a:p>
          <a:p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подпись                                            инициалы, фамилия</a:t>
            </a:r>
          </a:p>
          <a:p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  <a:r>
              <a:rPr lang="ru-RU" sz="1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                                 </a:t>
            </a:r>
            <a:r>
              <a:rPr lang="ru-RU" sz="1400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В.А.Кот  </a:t>
            </a:r>
          </a:p>
          <a:p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подпись                                            инициалы, фамилия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_______________                                      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И.В.Шпак   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подпись                                            инициалы, фамилия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________________                                    </a:t>
            </a:r>
            <a:r>
              <a:rPr lang="ru-RU" sz="1200" i="1" u="sng" dirty="0">
                <a:latin typeface="Times New Roman" pitchFamily="18" charset="0"/>
                <a:cs typeface="Times New Roman" pitchFamily="18" charset="0"/>
              </a:rPr>
              <a:t>И.С.Прокопов   </a:t>
            </a:r>
          </a:p>
          <a:p>
            <a:r>
              <a:rPr lang="ru-RU" sz="1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подпись                                            инициалы, фамилия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22684" y="125752"/>
            <a:ext cx="2154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продолжение Приложение 3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452327"/>
            <a:ext cx="90011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8003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4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380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Правилам проведения аттестации учащихся при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380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освоении содержания образовательных программ</a:t>
            </a: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380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профессионально-технического образования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Сводная ведомость успеваемости учащихся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</a:t>
            </a:r>
            <a:r>
              <a:rPr kumimoji="0" lang="ru-RU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Витебский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государственный профессиональный лицей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  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 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 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3-36 01 53 Техническая эксплуатация оборудования;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3-36 01 51 Технология сварочных работ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Квалификация 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3-36 01 53-55 Слесарь-ремонтник; 3-36 01 51-55 Электросварщик ручной сварки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учебный год        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учебный год            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/20</a:t>
            </a:r>
            <a:r>
              <a:rPr kumimoji="0" lang="ru-RU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учебный год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96749"/>
              </p:ext>
            </p:extLst>
          </p:nvPr>
        </p:nvGraphicFramePr>
        <p:xfrm>
          <a:off x="225413" y="581891"/>
          <a:ext cx="8560191" cy="4919157"/>
        </p:xfrm>
        <a:graphic>
          <a:graphicData uri="http://schemas.openxmlformats.org/drawingml/2006/table">
            <a:tbl>
              <a:tblPr/>
              <a:tblGrid>
                <a:gridCol w="261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00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02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12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90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71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94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91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5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37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34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8769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71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79174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9414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5719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0941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Фамилия, собственное имя, отчество  учащегося          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Учебные предметы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Производственное обучение   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Итоги квалификационных экзаменов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Итоги выпускных квалификационных экзаменов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Материаловедение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Специальная технология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годовые отметки по курсам 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экзаменационная  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итоговая    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годовые отметки по курсам 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экзаменационная  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итоговая    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годовые отметки по курсам 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 итоговая    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Отметка, полученная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присвоенная(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ые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квалификация(и)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ее (их) уровень (разряд, класс, категория)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отметка, полученная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присвоенная(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ые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  квалификация(и)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ее (их)  уровень (разряд, класс,  категория)</a:t>
                      </a: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 квалификационную пробную работу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 экзамене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 квалификационную пробную работу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  экзамене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 err="1">
                          <a:latin typeface="Times New Roman"/>
                          <a:ea typeface="Calibri"/>
                          <a:cs typeface="Times New Roman"/>
                        </a:rPr>
                        <a:t>Алферонак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1" baseline="0" dirty="0">
                          <a:latin typeface="Times New Roman"/>
                          <a:ea typeface="Calibri"/>
                          <a:cs typeface="Times New Roman"/>
                        </a:rPr>
                        <a:t> Иван Юрьевич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Слесарь-ремонтник (3 разряд)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Электросварщик ручной сварки (3 разряд)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 err="1">
                          <a:latin typeface="Times New Roman"/>
                          <a:ea typeface="Calibri"/>
                          <a:cs typeface="Times New Roman"/>
                        </a:rPr>
                        <a:t>Альхимович</a:t>
                      </a: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 Юрий</a:t>
                      </a:r>
                      <a:r>
                        <a:rPr lang="ru-RU" sz="1100" i="1" baseline="0" dirty="0">
                          <a:latin typeface="Times New Roman"/>
                          <a:ea typeface="Calibri"/>
                          <a:cs typeface="Times New Roman"/>
                        </a:rPr>
                        <a:t> Ильич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Слесарь-ремонтник (3 разряд)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Электросварщик ручной сварки (3 разряд)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Андреев Илья</a:t>
                      </a:r>
                      <a:r>
                        <a:rPr lang="ru-RU" sz="1100" i="1" baseline="0" dirty="0">
                          <a:latin typeface="Times New Roman"/>
                          <a:ea typeface="Calibri"/>
                          <a:cs typeface="Times New Roman"/>
                        </a:rPr>
                        <a:t> Юрьевич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Слесарь-ремонтник (3 разряд)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 dirty="0">
                          <a:latin typeface="Times New Roman"/>
                          <a:ea typeface="Calibri"/>
                          <a:cs typeface="Times New Roman"/>
                        </a:rPr>
                        <a:t>Электросварщик ручной сварки (3 разряд)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22" marR="282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5715016"/>
            <a:ext cx="813876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Заместитель руководителя учреждения образования              ___________                                                              </a:t>
            </a:r>
            <a:r>
              <a:rPr kumimoji="0" lang="ru-RU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1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И.В.Шпак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М.П.      (подпись)                                                            (инициалы, фамилия)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1726" y="171472"/>
            <a:ext cx="2120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продолжение Приложение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3312</Words>
  <Application>Microsoft Office PowerPoint</Application>
  <PresentationFormat>Экран (4:3)</PresentationFormat>
  <Paragraphs>747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Courier New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документов   для проведения текущей и итоговой аттестации учащихся при освоении содержания образовательных программ ПТО</dc:title>
  <dc:creator>Comp</dc:creator>
  <cp:lastModifiedBy>User</cp:lastModifiedBy>
  <cp:revision>166</cp:revision>
  <dcterms:created xsi:type="dcterms:W3CDTF">2013-03-01T08:14:46Z</dcterms:created>
  <dcterms:modified xsi:type="dcterms:W3CDTF">2020-06-18T08:40:36Z</dcterms:modified>
</cp:coreProperties>
</file>